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uce Light" charset="1" panose="00000400000000000000"/>
      <p:regular r:id="rId14"/>
    </p:embeddedFont>
    <p:embeddedFont>
      <p:font typeface="Open Sauce Light Bold" charset="1" panose="00000600000000000000"/>
      <p:regular r:id="rId15"/>
    </p:embeddedFont>
    <p:embeddedFont>
      <p:font typeface="Open Sauce Light Italics" charset="1" panose="00000400000000000000"/>
      <p:regular r:id="rId16"/>
    </p:embeddedFont>
    <p:embeddedFont>
      <p:font typeface="Open Sauce Light Bold Italics"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0" t="7865" r="0" b="7865"/>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889410" y="5343116"/>
            <a:ext cx="7418758" cy="725034"/>
            <a:chOff x="0" y="0"/>
            <a:chExt cx="9891677" cy="966712"/>
          </a:xfrm>
        </p:grpSpPr>
        <p:grpSp>
          <p:nvGrpSpPr>
            <p:cNvPr name="Group 3" id="3"/>
            <p:cNvGrpSpPr/>
            <p:nvPr/>
          </p:nvGrpSpPr>
          <p:grpSpPr>
            <a:xfrm rot="5400000">
              <a:off x="105588" y="-105588"/>
              <a:ext cx="966712" cy="1177887"/>
              <a:chOff x="0" y="0"/>
              <a:chExt cx="2354580" cy="2868930"/>
            </a:xfrm>
          </p:grpSpPr>
          <p:sp>
            <p:nvSpPr>
              <p:cNvPr name="Freeform 4" id="4"/>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5" id="5"/>
            <p:cNvGrpSpPr/>
            <p:nvPr/>
          </p:nvGrpSpPr>
          <p:grpSpPr>
            <a:xfrm rot="-5400000">
              <a:off x="8819377" y="-105588"/>
              <a:ext cx="966712" cy="1177887"/>
              <a:chOff x="0" y="0"/>
              <a:chExt cx="2354580" cy="2868930"/>
            </a:xfrm>
          </p:grpSpPr>
          <p:sp>
            <p:nvSpPr>
              <p:cNvPr name="Freeform 6" id="6"/>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7" id="7"/>
            <p:cNvGrpSpPr/>
            <p:nvPr/>
          </p:nvGrpSpPr>
          <p:grpSpPr>
            <a:xfrm rot="0">
              <a:off x="754491" y="0"/>
              <a:ext cx="8397745" cy="966712"/>
              <a:chOff x="0" y="0"/>
              <a:chExt cx="1797897" cy="206966"/>
            </a:xfrm>
          </p:grpSpPr>
          <p:sp>
            <p:nvSpPr>
              <p:cNvPr name="Freeform 8" id="8"/>
              <p:cNvSpPr/>
              <p:nvPr/>
            </p:nvSpPr>
            <p:spPr>
              <a:xfrm>
                <a:off x="0" y="0"/>
                <a:ext cx="1797897" cy="206966"/>
              </a:xfrm>
              <a:custGeom>
                <a:avLst/>
                <a:gdLst/>
                <a:ahLst/>
                <a:cxnLst/>
                <a:rect r="r" b="b" t="t" l="l"/>
                <a:pathLst>
                  <a:path h="206966" w="1797897">
                    <a:moveTo>
                      <a:pt x="0" y="0"/>
                    </a:moveTo>
                    <a:lnTo>
                      <a:pt x="1797897" y="0"/>
                    </a:lnTo>
                    <a:lnTo>
                      <a:pt x="1797897" y="206966"/>
                    </a:lnTo>
                    <a:lnTo>
                      <a:pt x="0" y="206966"/>
                    </a:lnTo>
                    <a:close/>
                  </a:path>
                </a:pathLst>
              </a:custGeom>
              <a:solidFill>
                <a:srgbClr val="000000"/>
              </a:solidFill>
            </p:spPr>
          </p:sp>
        </p:grpSp>
      </p:grpSp>
      <p:sp>
        <p:nvSpPr>
          <p:cNvPr name="TextBox 9" id="9"/>
          <p:cNvSpPr txBox="true"/>
          <p:nvPr/>
        </p:nvSpPr>
        <p:spPr>
          <a:xfrm rot="0">
            <a:off x="1318212" y="2297932"/>
            <a:ext cx="7146415" cy="1293074"/>
          </a:xfrm>
          <a:prstGeom prst="rect">
            <a:avLst/>
          </a:prstGeom>
        </p:spPr>
        <p:txBody>
          <a:bodyPr anchor="t" rtlCol="false" tIns="0" lIns="0" bIns="0" rIns="0">
            <a:spAutoFit/>
          </a:bodyPr>
          <a:lstStyle/>
          <a:p>
            <a:pPr>
              <a:lnSpc>
                <a:spcPts val="9900"/>
              </a:lnSpc>
            </a:pPr>
            <a:r>
              <a:rPr lang="en-US" sz="9000">
                <a:solidFill>
                  <a:srgbClr val="000000"/>
                </a:solidFill>
                <a:latin typeface="Glacial Indifference"/>
              </a:rPr>
              <a:t>DevConnector</a:t>
            </a:r>
          </a:p>
        </p:txBody>
      </p:sp>
      <p:pic>
        <p:nvPicPr>
          <p:cNvPr name="Picture 10" id="10"/>
          <p:cNvPicPr>
            <a:picLocks noChangeAspect="true"/>
          </p:cNvPicPr>
          <p:nvPr/>
        </p:nvPicPr>
        <p:blipFill>
          <a:blip r:embed="rId3"/>
          <a:srcRect l="0" t="0" r="0" b="0"/>
          <a:stretch>
            <a:fillRect/>
          </a:stretch>
        </p:blipFill>
        <p:spPr>
          <a:xfrm flipH="false" flipV="false" rot="0">
            <a:off x="9497617" y="1261656"/>
            <a:ext cx="6761467" cy="7763688"/>
          </a:xfrm>
          <a:prstGeom prst="rect">
            <a:avLst/>
          </a:prstGeom>
        </p:spPr>
      </p:pic>
      <p:grpSp>
        <p:nvGrpSpPr>
          <p:cNvPr name="Group 11" id="11"/>
          <p:cNvGrpSpPr/>
          <p:nvPr/>
        </p:nvGrpSpPr>
        <p:grpSpPr>
          <a:xfrm rot="0">
            <a:off x="17499545" y="535253"/>
            <a:ext cx="493447" cy="493447"/>
            <a:chOff x="0" y="0"/>
            <a:chExt cx="657929" cy="657929"/>
          </a:xfrm>
        </p:grpSpPr>
        <p:grpSp>
          <p:nvGrpSpPr>
            <p:cNvPr name="Group 12" id="12"/>
            <p:cNvGrpSpPr>
              <a:grpSpLocks noChangeAspect="true"/>
            </p:cNvGrpSpPr>
            <p:nvPr/>
          </p:nvGrpSpPr>
          <p:grpSpPr>
            <a:xfrm rot="0">
              <a:off x="0" y="0"/>
              <a:ext cx="657929" cy="657929"/>
              <a:chOff x="0" y="0"/>
              <a:chExt cx="6355080" cy="6355080"/>
            </a:xfrm>
          </p:grpSpPr>
          <p:sp>
            <p:nvSpPr>
              <p:cNvPr name="Freeform 13" id="1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14" id="14"/>
            <p:cNvPicPr>
              <a:picLocks noChangeAspect="true"/>
            </p:cNvPicPr>
            <p:nvPr/>
          </p:nvPicPr>
          <p:blipFill>
            <a:blip r:embed="rId4"/>
            <a:srcRect l="0" t="0" r="0" b="0"/>
            <a:stretch>
              <a:fillRect/>
            </a:stretch>
          </p:blipFill>
          <p:spPr>
            <a:xfrm flipH="false" flipV="false" rot="5400000">
              <a:off x="109655" y="109655"/>
              <a:ext cx="438619" cy="438619"/>
            </a:xfrm>
            <a:prstGeom prst="rect">
              <a:avLst/>
            </a:prstGeom>
          </p:spPr>
        </p:pic>
      </p:grpSp>
      <p:grpSp>
        <p:nvGrpSpPr>
          <p:cNvPr name="Group 15" id="15"/>
          <p:cNvGrpSpPr/>
          <p:nvPr/>
        </p:nvGrpSpPr>
        <p:grpSpPr>
          <a:xfrm rot="0">
            <a:off x="17144897" y="4848912"/>
            <a:ext cx="749555" cy="294588"/>
            <a:chOff x="0" y="0"/>
            <a:chExt cx="999406" cy="392784"/>
          </a:xfrm>
        </p:grpSpPr>
        <p:sp>
          <p:nvSpPr>
            <p:cNvPr name="TextBox 16" id="16"/>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01</a:t>
              </a:r>
            </a:p>
          </p:txBody>
        </p:sp>
        <p:sp>
          <p:nvSpPr>
            <p:cNvPr name="AutoShape 17" id="17"/>
            <p:cNvSpPr/>
            <p:nvPr/>
          </p:nvSpPr>
          <p:spPr>
            <a:xfrm rot="-5400000">
              <a:off x="194137" y="-16317"/>
              <a:ext cx="43972" cy="432247"/>
            </a:xfrm>
            <a:prstGeom prst="rect">
              <a:avLst/>
            </a:prstGeom>
            <a:solidFill>
              <a:srgbClr val="000000"/>
            </a:solidFill>
          </p:spPr>
        </p:sp>
      </p:grpSp>
      <p:pic>
        <p:nvPicPr>
          <p:cNvPr name="Picture 18" id="18"/>
          <p:cNvPicPr>
            <a:picLocks noChangeAspect="true"/>
          </p:cNvPicPr>
          <p:nvPr/>
        </p:nvPicPr>
        <p:blipFill>
          <a:blip r:embed="rId5"/>
          <a:srcRect l="0" t="0" r="0" b="0"/>
          <a:stretch>
            <a:fillRect/>
          </a:stretch>
        </p:blipFill>
        <p:spPr>
          <a:xfrm flipH="false" flipV="false" rot="0">
            <a:off x="17499545" y="9552243"/>
            <a:ext cx="394907" cy="262793"/>
          </a:xfrm>
          <a:prstGeom prst="rect">
            <a:avLst/>
          </a:prstGeom>
        </p:spPr>
      </p:pic>
      <p:sp>
        <p:nvSpPr>
          <p:cNvPr name="TextBox 19" id="19"/>
          <p:cNvSpPr txBox="true"/>
          <p:nvPr/>
        </p:nvSpPr>
        <p:spPr>
          <a:xfrm rot="0">
            <a:off x="1028700" y="5494178"/>
            <a:ext cx="7225620" cy="394335"/>
          </a:xfrm>
          <a:prstGeom prst="rect">
            <a:avLst/>
          </a:prstGeom>
        </p:spPr>
        <p:txBody>
          <a:bodyPr anchor="t" rtlCol="false" tIns="0" lIns="0" bIns="0" rIns="0">
            <a:spAutoFit/>
          </a:bodyPr>
          <a:lstStyle/>
          <a:p>
            <a:pPr algn="ctr">
              <a:lnSpc>
                <a:spcPts val="3120"/>
              </a:lnSpc>
            </a:pPr>
            <a:r>
              <a:rPr lang="en-US" sz="2400" spc="96">
                <a:solidFill>
                  <a:srgbClr val="FFFFFF"/>
                </a:solidFill>
                <a:latin typeface="Open Sauce Light"/>
              </a:rPr>
              <a:t>Connecting Developers across the globe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48AB"/>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09</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7434" r="0" b="0"/>
          <a:stretch>
            <a:fillRect/>
          </a:stretch>
        </p:blipFill>
        <p:spPr>
          <a:xfrm flipH="false" flipV="false" rot="0">
            <a:off x="1965188" y="2545307"/>
            <a:ext cx="13457222" cy="7006936"/>
          </a:xfrm>
          <a:prstGeom prst="rect">
            <a:avLst/>
          </a:prstGeom>
        </p:spPr>
      </p:pic>
      <p:grpSp>
        <p:nvGrpSpPr>
          <p:cNvPr name="Group 11" id="11"/>
          <p:cNvGrpSpPr/>
          <p:nvPr/>
        </p:nvGrpSpPr>
        <p:grpSpPr>
          <a:xfrm rot="0">
            <a:off x="9609142" y="663403"/>
            <a:ext cx="7230459" cy="2094029"/>
            <a:chOff x="0" y="0"/>
            <a:chExt cx="9640612" cy="2792038"/>
          </a:xfrm>
        </p:grpSpPr>
        <p:sp>
          <p:nvSpPr>
            <p:cNvPr name="TextBox 12" id="12"/>
            <p:cNvSpPr txBox="true"/>
            <p:nvPr/>
          </p:nvSpPr>
          <p:spPr>
            <a:xfrm rot="0">
              <a:off x="0" y="123825"/>
              <a:ext cx="9640612" cy="1166183"/>
            </a:xfrm>
            <a:prstGeom prst="rect">
              <a:avLst/>
            </a:prstGeom>
          </p:spPr>
          <p:txBody>
            <a:bodyPr anchor="t" rtlCol="false" tIns="0" lIns="0" bIns="0" rIns="0">
              <a:spAutoFit/>
            </a:bodyPr>
            <a:lstStyle/>
            <a:p>
              <a:pPr>
                <a:lnSpc>
                  <a:spcPts val="6470"/>
                </a:lnSpc>
              </a:pPr>
              <a:r>
                <a:rPr lang="en-US" sz="6470">
                  <a:solidFill>
                    <a:srgbClr val="FFFFFF"/>
                  </a:solidFill>
                  <a:latin typeface="Glacial Indifference"/>
                </a:rPr>
                <a:t>Live Social Posts</a:t>
              </a:r>
            </a:p>
          </p:txBody>
        </p:sp>
        <p:sp>
          <p:nvSpPr>
            <p:cNvPr name="TextBox 13" id="13"/>
            <p:cNvSpPr txBox="true"/>
            <p:nvPr/>
          </p:nvSpPr>
          <p:spPr>
            <a:xfrm rot="0">
              <a:off x="0" y="1569241"/>
              <a:ext cx="9640612" cy="1222798"/>
            </a:xfrm>
            <a:prstGeom prst="rect">
              <a:avLst/>
            </a:prstGeom>
          </p:spPr>
          <p:txBody>
            <a:bodyPr anchor="t" rtlCol="false" tIns="0" lIns="0" bIns="0" rIns="0">
              <a:spAutoFit/>
            </a:bodyPr>
            <a:lstStyle/>
            <a:p>
              <a:pPr>
                <a:lnSpc>
                  <a:spcPts val="2495"/>
                </a:lnSpc>
              </a:pPr>
            </a:p>
            <a:p>
              <a:pPr>
                <a:lnSpc>
                  <a:spcPts val="2495"/>
                </a:lnSpc>
              </a:pPr>
            </a:p>
            <a:p>
              <a:pPr>
                <a:lnSpc>
                  <a:spcPts val="2495"/>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48AB"/>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09</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8326" r="0" b="0"/>
          <a:stretch>
            <a:fillRect/>
          </a:stretch>
        </p:blipFill>
        <p:spPr>
          <a:xfrm flipH="false" flipV="false" rot="0">
            <a:off x="2100248" y="2340698"/>
            <a:ext cx="13457222" cy="6939406"/>
          </a:xfrm>
          <a:prstGeom prst="rect">
            <a:avLst/>
          </a:prstGeom>
        </p:spPr>
      </p:pic>
      <p:grpSp>
        <p:nvGrpSpPr>
          <p:cNvPr name="Group 11" id="11"/>
          <p:cNvGrpSpPr/>
          <p:nvPr/>
        </p:nvGrpSpPr>
        <p:grpSpPr>
          <a:xfrm rot="0">
            <a:off x="9609142" y="663403"/>
            <a:ext cx="7230459" cy="2094029"/>
            <a:chOff x="0" y="0"/>
            <a:chExt cx="9640612" cy="2792038"/>
          </a:xfrm>
        </p:grpSpPr>
        <p:sp>
          <p:nvSpPr>
            <p:cNvPr name="TextBox 12" id="12"/>
            <p:cNvSpPr txBox="true"/>
            <p:nvPr/>
          </p:nvSpPr>
          <p:spPr>
            <a:xfrm rot="0">
              <a:off x="0" y="123825"/>
              <a:ext cx="9640612" cy="1166183"/>
            </a:xfrm>
            <a:prstGeom prst="rect">
              <a:avLst/>
            </a:prstGeom>
          </p:spPr>
          <p:txBody>
            <a:bodyPr anchor="t" rtlCol="false" tIns="0" lIns="0" bIns="0" rIns="0">
              <a:spAutoFit/>
            </a:bodyPr>
            <a:lstStyle/>
            <a:p>
              <a:pPr>
                <a:lnSpc>
                  <a:spcPts val="6470"/>
                </a:lnSpc>
              </a:pPr>
              <a:r>
                <a:rPr lang="en-US" sz="6470">
                  <a:solidFill>
                    <a:srgbClr val="FFFFFF"/>
                  </a:solidFill>
                  <a:latin typeface="Glacial Indifference"/>
                </a:rPr>
                <a:t>All Developers</a:t>
              </a:r>
            </a:p>
          </p:txBody>
        </p:sp>
        <p:sp>
          <p:nvSpPr>
            <p:cNvPr name="TextBox 13" id="13"/>
            <p:cNvSpPr txBox="true"/>
            <p:nvPr/>
          </p:nvSpPr>
          <p:spPr>
            <a:xfrm rot="0">
              <a:off x="0" y="1569241"/>
              <a:ext cx="9640612" cy="1222798"/>
            </a:xfrm>
            <a:prstGeom prst="rect">
              <a:avLst/>
            </a:prstGeom>
          </p:spPr>
          <p:txBody>
            <a:bodyPr anchor="t" rtlCol="false" tIns="0" lIns="0" bIns="0" rIns="0">
              <a:spAutoFit/>
            </a:bodyPr>
            <a:lstStyle/>
            <a:p>
              <a:pPr>
                <a:lnSpc>
                  <a:spcPts val="2495"/>
                </a:lnSpc>
              </a:pPr>
            </a:p>
            <a:p>
              <a:pPr>
                <a:lnSpc>
                  <a:spcPts val="2495"/>
                </a:lnSpc>
              </a:pPr>
            </a:p>
            <a:p>
              <a:pPr>
                <a:lnSpc>
                  <a:spcPts val="2495"/>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13</a:t>
              </a:r>
            </a:p>
          </p:txBody>
        </p:sp>
        <p:sp>
          <p:nvSpPr>
            <p:cNvPr name="AutoShape 8" id="8"/>
            <p:cNvSpPr/>
            <p:nvPr/>
          </p:nvSpPr>
          <p:spPr>
            <a:xfrm rot="-5400000">
              <a:off x="194137" y="-16317"/>
              <a:ext cx="43972" cy="432247"/>
            </a:xfrm>
            <a:prstGeom prst="rect">
              <a:avLst/>
            </a:prstGeom>
            <a:solidFill>
              <a:srgbClr val="000000"/>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568854" y="2018713"/>
            <a:ext cx="7575146" cy="6748766"/>
          </a:xfrm>
          <a:prstGeom prst="rect">
            <a:avLst/>
          </a:prstGeom>
        </p:spPr>
      </p:pic>
      <p:grpSp>
        <p:nvGrpSpPr>
          <p:cNvPr name="Group 11" id="11"/>
          <p:cNvGrpSpPr/>
          <p:nvPr/>
        </p:nvGrpSpPr>
        <p:grpSpPr>
          <a:xfrm rot="0">
            <a:off x="9432114" y="2011869"/>
            <a:ext cx="6069091" cy="6332776"/>
            <a:chOff x="0" y="0"/>
            <a:chExt cx="8092121" cy="8443702"/>
          </a:xfrm>
        </p:grpSpPr>
        <p:sp>
          <p:nvSpPr>
            <p:cNvPr name="TextBox 12" id="12"/>
            <p:cNvSpPr txBox="true"/>
            <p:nvPr/>
          </p:nvSpPr>
          <p:spPr>
            <a:xfrm rot="0">
              <a:off x="0" y="2657194"/>
              <a:ext cx="8092121" cy="1738773"/>
            </a:xfrm>
            <a:prstGeom prst="rect">
              <a:avLst/>
            </a:prstGeom>
          </p:spPr>
          <p:txBody>
            <a:bodyPr anchor="t" rtlCol="false" tIns="0" lIns="0" bIns="0" rIns="0">
              <a:spAutoFit/>
            </a:bodyPr>
            <a:lstStyle/>
            <a:p>
              <a:pPr algn="ctr">
                <a:lnSpc>
                  <a:spcPts val="9900"/>
                </a:lnSpc>
              </a:pPr>
              <a:r>
                <a:rPr lang="en-US" sz="9000">
                  <a:solidFill>
                    <a:srgbClr val="000000"/>
                  </a:solidFill>
                  <a:latin typeface="Glacial Indifference"/>
                </a:rPr>
                <a:t>Results</a:t>
              </a:r>
            </a:p>
          </p:txBody>
        </p:sp>
        <p:sp>
          <p:nvSpPr>
            <p:cNvPr name="TextBox 13" id="13"/>
            <p:cNvSpPr txBox="true"/>
            <p:nvPr/>
          </p:nvSpPr>
          <p:spPr>
            <a:xfrm rot="0">
              <a:off x="2300380" y="4512543"/>
              <a:ext cx="3491361" cy="1257479"/>
            </a:xfrm>
            <a:prstGeom prst="rect">
              <a:avLst/>
            </a:prstGeom>
          </p:spPr>
          <p:txBody>
            <a:bodyPr anchor="t" rtlCol="false" tIns="0" lIns="0" bIns="0" rIns="0">
              <a:spAutoFit/>
            </a:bodyPr>
            <a:lstStyle/>
            <a:p>
              <a:pPr algn="ctr">
                <a:lnSpc>
                  <a:spcPts val="7150"/>
                </a:lnSpc>
              </a:pPr>
            </a:p>
          </p:txBody>
        </p:sp>
        <p:sp>
          <p:nvSpPr>
            <p:cNvPr name="AutoShape 14" id="14"/>
            <p:cNvSpPr/>
            <p:nvPr/>
          </p:nvSpPr>
          <p:spPr>
            <a:xfrm rot="-10800000">
              <a:off x="4033361" y="0"/>
              <a:ext cx="12700" cy="1963215"/>
            </a:xfrm>
            <a:prstGeom prst="rect">
              <a:avLst/>
            </a:prstGeom>
            <a:solidFill>
              <a:srgbClr val="000000"/>
            </a:solidFill>
          </p:spPr>
        </p:sp>
        <p:sp>
          <p:nvSpPr>
            <p:cNvPr name="AutoShape 15" id="15"/>
            <p:cNvSpPr/>
            <p:nvPr/>
          </p:nvSpPr>
          <p:spPr>
            <a:xfrm rot="-10800000">
              <a:off x="4033361" y="6480486"/>
              <a:ext cx="12700" cy="1963215"/>
            </a:xfrm>
            <a:prstGeom prst="rect">
              <a:avLst/>
            </a:prstGeom>
            <a:solidFill>
              <a:srgbClr val="000000"/>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F2B"/>
        </a:solidFill>
      </p:bgPr>
    </p:bg>
    <p:spTree>
      <p:nvGrpSpPr>
        <p:cNvPr id="1" name=""/>
        <p:cNvGrpSpPr/>
        <p:nvPr/>
      </p:nvGrpSpPr>
      <p:grpSpPr>
        <a:xfrm>
          <a:off x="0" y="0"/>
          <a:ext cx="0" cy="0"/>
          <a:chOff x="0" y="0"/>
          <a:chExt cx="0" cy="0"/>
        </a:xfrm>
      </p:grpSpPr>
      <p:grpSp>
        <p:nvGrpSpPr>
          <p:cNvPr name="Group 2" id="2"/>
          <p:cNvGrpSpPr/>
          <p:nvPr/>
        </p:nvGrpSpPr>
        <p:grpSpPr>
          <a:xfrm rot="0">
            <a:off x="8352994" y="-157809"/>
            <a:ext cx="10030256" cy="10621413"/>
            <a:chOff x="0" y="0"/>
            <a:chExt cx="3392951" cy="3592923"/>
          </a:xfrm>
        </p:grpSpPr>
        <p:sp>
          <p:nvSpPr>
            <p:cNvPr name="Freeform 3" id="3"/>
            <p:cNvSpPr/>
            <p:nvPr/>
          </p:nvSpPr>
          <p:spPr>
            <a:xfrm>
              <a:off x="0" y="0"/>
              <a:ext cx="3392951" cy="3592923"/>
            </a:xfrm>
            <a:custGeom>
              <a:avLst/>
              <a:gdLst/>
              <a:ahLst/>
              <a:cxnLst/>
              <a:rect r="r" b="b" t="t" l="l"/>
              <a:pathLst>
                <a:path h="3592923" w="3392951">
                  <a:moveTo>
                    <a:pt x="0" y="0"/>
                  </a:moveTo>
                  <a:lnTo>
                    <a:pt x="3392951" y="0"/>
                  </a:lnTo>
                  <a:lnTo>
                    <a:pt x="3392951" y="3592923"/>
                  </a:lnTo>
                  <a:lnTo>
                    <a:pt x="0" y="3592923"/>
                  </a:lnTo>
                  <a:close/>
                </a:path>
              </a:pathLst>
            </a:custGeom>
            <a:solidFill>
              <a:srgbClr val="F5F5EF"/>
            </a:solidFill>
          </p:spPr>
        </p:sp>
      </p:grpSp>
      <p:grpSp>
        <p:nvGrpSpPr>
          <p:cNvPr name="Group 4" id="4"/>
          <p:cNvGrpSpPr/>
          <p:nvPr/>
        </p:nvGrpSpPr>
        <p:grpSpPr>
          <a:xfrm rot="0">
            <a:off x="17499545" y="535253"/>
            <a:ext cx="493447" cy="493447"/>
            <a:chOff x="0" y="0"/>
            <a:chExt cx="657929" cy="657929"/>
          </a:xfrm>
        </p:grpSpPr>
        <p:grpSp>
          <p:nvGrpSpPr>
            <p:cNvPr name="Group 5" id="5"/>
            <p:cNvGrpSpPr>
              <a:grpSpLocks noChangeAspect="true"/>
            </p:cNvGrpSpPr>
            <p:nvPr/>
          </p:nvGrpSpPr>
          <p:grpSpPr>
            <a:xfrm rot="0">
              <a:off x="0" y="0"/>
              <a:ext cx="657929" cy="657929"/>
              <a:chOff x="0" y="0"/>
              <a:chExt cx="6355080" cy="6355080"/>
            </a:xfrm>
          </p:grpSpPr>
          <p:sp>
            <p:nvSpPr>
              <p:cNvPr name="Freeform 6" id="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7" id="7"/>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8" id="8"/>
          <p:cNvGrpSpPr/>
          <p:nvPr/>
        </p:nvGrpSpPr>
        <p:grpSpPr>
          <a:xfrm rot="0">
            <a:off x="17144897" y="4848912"/>
            <a:ext cx="749555" cy="294588"/>
            <a:chOff x="0" y="0"/>
            <a:chExt cx="999406" cy="392784"/>
          </a:xfrm>
        </p:grpSpPr>
        <p:sp>
          <p:nvSpPr>
            <p:cNvPr name="TextBox 9" id="9"/>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14</a:t>
              </a:r>
            </a:p>
          </p:txBody>
        </p:sp>
        <p:sp>
          <p:nvSpPr>
            <p:cNvPr name="AutoShape 10" id="10"/>
            <p:cNvSpPr/>
            <p:nvPr/>
          </p:nvSpPr>
          <p:spPr>
            <a:xfrm rot="-5400000">
              <a:off x="194137" y="-16317"/>
              <a:ext cx="43972" cy="432247"/>
            </a:xfrm>
            <a:prstGeom prst="rect">
              <a:avLst/>
            </a:prstGeom>
            <a:solidFill>
              <a:srgbClr val="000000"/>
            </a:solidFill>
          </p:spPr>
        </p:sp>
      </p:grpSp>
      <p:pic>
        <p:nvPicPr>
          <p:cNvPr name="Picture 11" id="11"/>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grpSp>
        <p:nvGrpSpPr>
          <p:cNvPr name="Group 12" id="12"/>
          <p:cNvGrpSpPr/>
          <p:nvPr/>
        </p:nvGrpSpPr>
        <p:grpSpPr>
          <a:xfrm rot="0">
            <a:off x="1314379" y="3851532"/>
            <a:ext cx="5176244" cy="2583937"/>
            <a:chOff x="0" y="0"/>
            <a:chExt cx="6901658" cy="3445249"/>
          </a:xfrm>
        </p:grpSpPr>
        <p:sp>
          <p:nvSpPr>
            <p:cNvPr name="TextBox 13" id="13"/>
            <p:cNvSpPr txBox="true"/>
            <p:nvPr/>
          </p:nvSpPr>
          <p:spPr>
            <a:xfrm rot="0">
              <a:off x="0" y="57150"/>
              <a:ext cx="6901658" cy="1335181"/>
            </a:xfrm>
            <a:prstGeom prst="rect">
              <a:avLst/>
            </a:prstGeom>
          </p:spPr>
          <p:txBody>
            <a:bodyPr anchor="t" rtlCol="false" tIns="0" lIns="0" bIns="0" rIns="0">
              <a:spAutoFit/>
            </a:bodyPr>
            <a:lstStyle/>
            <a:p>
              <a:pPr>
                <a:lnSpc>
                  <a:spcPts val="7700"/>
                </a:lnSpc>
              </a:pPr>
              <a:r>
                <a:rPr lang="en-US" sz="7000">
                  <a:solidFill>
                    <a:srgbClr val="000000"/>
                  </a:solidFill>
                  <a:latin typeface="Glacial Indifference"/>
                </a:rPr>
                <a:t>Results</a:t>
              </a:r>
            </a:p>
          </p:txBody>
        </p:sp>
        <p:sp>
          <p:nvSpPr>
            <p:cNvPr name="TextBox 14" id="14"/>
            <p:cNvSpPr txBox="true"/>
            <p:nvPr/>
          </p:nvSpPr>
          <p:spPr>
            <a:xfrm rot="0">
              <a:off x="0" y="1592526"/>
              <a:ext cx="6110891" cy="1852723"/>
            </a:xfrm>
            <a:prstGeom prst="rect">
              <a:avLst/>
            </a:prstGeom>
          </p:spPr>
          <p:txBody>
            <a:bodyPr anchor="t" rtlCol="false" tIns="0" lIns="0" bIns="0" rIns="0">
              <a:spAutoFit/>
            </a:bodyPr>
            <a:lstStyle/>
            <a:p>
              <a:pPr>
                <a:lnSpc>
                  <a:spcPts val="5500"/>
                </a:lnSpc>
              </a:pPr>
            </a:p>
            <a:p>
              <a:pPr>
                <a:lnSpc>
                  <a:spcPts val="5500"/>
                </a:lnSpc>
              </a:pPr>
            </a:p>
          </p:txBody>
        </p:sp>
      </p:grpSp>
      <p:grpSp>
        <p:nvGrpSpPr>
          <p:cNvPr name="Group 15" id="15"/>
          <p:cNvGrpSpPr/>
          <p:nvPr/>
        </p:nvGrpSpPr>
        <p:grpSpPr>
          <a:xfrm rot="0">
            <a:off x="9740838" y="1697921"/>
            <a:ext cx="6103600" cy="1540646"/>
            <a:chOff x="0" y="0"/>
            <a:chExt cx="8138133" cy="2054195"/>
          </a:xfrm>
        </p:grpSpPr>
        <p:sp>
          <p:nvSpPr>
            <p:cNvPr name="TextBox 16" id="16"/>
            <p:cNvSpPr txBox="true"/>
            <p:nvPr/>
          </p:nvSpPr>
          <p:spPr>
            <a:xfrm rot="0">
              <a:off x="0" y="725767"/>
              <a:ext cx="8138133" cy="1328428"/>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We Successfully Created a full stack web development project using MERN Stack within 2 months</a:t>
              </a:r>
            </a:p>
          </p:txBody>
        </p:sp>
        <p:sp>
          <p:nvSpPr>
            <p:cNvPr name="TextBox 17" id="17"/>
            <p:cNvSpPr txBox="true"/>
            <p:nvPr/>
          </p:nvSpPr>
          <p:spPr>
            <a:xfrm rot="0">
              <a:off x="0" y="-19050"/>
              <a:ext cx="5243465" cy="521804"/>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Full Stack Project</a:t>
              </a:r>
            </a:p>
          </p:txBody>
        </p:sp>
      </p:grpSp>
      <p:grpSp>
        <p:nvGrpSpPr>
          <p:cNvPr name="Group 18" id="18"/>
          <p:cNvGrpSpPr/>
          <p:nvPr/>
        </p:nvGrpSpPr>
        <p:grpSpPr>
          <a:xfrm rot="0">
            <a:off x="9740838" y="4326985"/>
            <a:ext cx="6103600" cy="1199967"/>
            <a:chOff x="0" y="0"/>
            <a:chExt cx="8138133" cy="1599956"/>
          </a:xfrm>
        </p:grpSpPr>
        <p:sp>
          <p:nvSpPr>
            <p:cNvPr name="TextBox 19" id="19"/>
            <p:cNvSpPr txBox="true"/>
            <p:nvPr/>
          </p:nvSpPr>
          <p:spPr>
            <a:xfrm rot="0">
              <a:off x="0" y="725767"/>
              <a:ext cx="8138133" cy="874188"/>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After creating this project in local system, we went open source by deploying our web app on Heroku.</a:t>
              </a:r>
            </a:p>
          </p:txBody>
        </p:sp>
        <p:sp>
          <p:nvSpPr>
            <p:cNvPr name="TextBox 20" id="20"/>
            <p:cNvSpPr txBox="true"/>
            <p:nvPr/>
          </p:nvSpPr>
          <p:spPr>
            <a:xfrm rot="0">
              <a:off x="0" y="-19050"/>
              <a:ext cx="5243465" cy="521804"/>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Open Source</a:t>
              </a:r>
            </a:p>
          </p:txBody>
        </p:sp>
      </p:grpSp>
      <p:grpSp>
        <p:nvGrpSpPr>
          <p:cNvPr name="Group 21" id="21"/>
          <p:cNvGrpSpPr/>
          <p:nvPr/>
        </p:nvGrpSpPr>
        <p:grpSpPr>
          <a:xfrm rot="0">
            <a:off x="9740838" y="7052692"/>
            <a:ext cx="6103600" cy="2290141"/>
            <a:chOff x="0" y="0"/>
            <a:chExt cx="8138133" cy="3053521"/>
          </a:xfrm>
        </p:grpSpPr>
        <p:sp>
          <p:nvSpPr>
            <p:cNvPr name="TextBox 22" id="22"/>
            <p:cNvSpPr txBox="true"/>
            <p:nvPr/>
          </p:nvSpPr>
          <p:spPr>
            <a:xfrm rot="0">
              <a:off x="0" y="1270854"/>
              <a:ext cx="8138133" cy="1782667"/>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We created a fully functional social media website for developer community, with integration to already existing social media sites like Github and Medium.</a:t>
              </a:r>
            </a:p>
          </p:txBody>
        </p:sp>
        <p:sp>
          <p:nvSpPr>
            <p:cNvPr name="TextBox 23" id="23"/>
            <p:cNvSpPr txBox="true"/>
            <p:nvPr/>
          </p:nvSpPr>
          <p:spPr>
            <a:xfrm rot="0">
              <a:off x="0" y="-19050"/>
              <a:ext cx="5243465" cy="1066891"/>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Fully Functional Social Media Website</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F2B"/>
        </a:solidFill>
      </p:bgPr>
    </p:bg>
    <p:spTree>
      <p:nvGrpSpPr>
        <p:cNvPr id="1" name=""/>
        <p:cNvGrpSpPr/>
        <p:nvPr/>
      </p:nvGrpSpPr>
      <p:grpSpPr>
        <a:xfrm>
          <a:off x="0" y="0"/>
          <a:ext cx="0" cy="0"/>
          <a:chOff x="0" y="0"/>
          <a:chExt cx="0" cy="0"/>
        </a:xfrm>
      </p:grpSpPr>
      <p:grpSp>
        <p:nvGrpSpPr>
          <p:cNvPr name="Group 2" id="2"/>
          <p:cNvGrpSpPr/>
          <p:nvPr/>
        </p:nvGrpSpPr>
        <p:grpSpPr>
          <a:xfrm rot="0">
            <a:off x="8352994" y="-157809"/>
            <a:ext cx="10030256" cy="10621413"/>
            <a:chOff x="0" y="0"/>
            <a:chExt cx="3392951" cy="3592923"/>
          </a:xfrm>
        </p:grpSpPr>
        <p:sp>
          <p:nvSpPr>
            <p:cNvPr name="Freeform 3" id="3"/>
            <p:cNvSpPr/>
            <p:nvPr/>
          </p:nvSpPr>
          <p:spPr>
            <a:xfrm>
              <a:off x="0" y="0"/>
              <a:ext cx="3392951" cy="3592923"/>
            </a:xfrm>
            <a:custGeom>
              <a:avLst/>
              <a:gdLst/>
              <a:ahLst/>
              <a:cxnLst/>
              <a:rect r="r" b="b" t="t" l="l"/>
              <a:pathLst>
                <a:path h="3592923" w="3392951">
                  <a:moveTo>
                    <a:pt x="0" y="0"/>
                  </a:moveTo>
                  <a:lnTo>
                    <a:pt x="3392951" y="0"/>
                  </a:lnTo>
                  <a:lnTo>
                    <a:pt x="3392951" y="3592923"/>
                  </a:lnTo>
                  <a:lnTo>
                    <a:pt x="0" y="3592923"/>
                  </a:lnTo>
                  <a:close/>
                </a:path>
              </a:pathLst>
            </a:custGeom>
            <a:solidFill>
              <a:srgbClr val="F5F5EF"/>
            </a:solidFill>
          </p:spPr>
        </p:sp>
      </p:grpSp>
      <p:grpSp>
        <p:nvGrpSpPr>
          <p:cNvPr name="Group 4" id="4"/>
          <p:cNvGrpSpPr/>
          <p:nvPr/>
        </p:nvGrpSpPr>
        <p:grpSpPr>
          <a:xfrm rot="0">
            <a:off x="17499545" y="535253"/>
            <a:ext cx="493447" cy="493447"/>
            <a:chOff x="0" y="0"/>
            <a:chExt cx="657929" cy="657929"/>
          </a:xfrm>
        </p:grpSpPr>
        <p:grpSp>
          <p:nvGrpSpPr>
            <p:cNvPr name="Group 5" id="5"/>
            <p:cNvGrpSpPr>
              <a:grpSpLocks noChangeAspect="true"/>
            </p:cNvGrpSpPr>
            <p:nvPr/>
          </p:nvGrpSpPr>
          <p:grpSpPr>
            <a:xfrm rot="0">
              <a:off x="0" y="0"/>
              <a:ext cx="657929" cy="657929"/>
              <a:chOff x="0" y="0"/>
              <a:chExt cx="6355080" cy="6355080"/>
            </a:xfrm>
          </p:grpSpPr>
          <p:sp>
            <p:nvSpPr>
              <p:cNvPr name="Freeform 6" id="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7" id="7"/>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8" id="8"/>
          <p:cNvGrpSpPr/>
          <p:nvPr/>
        </p:nvGrpSpPr>
        <p:grpSpPr>
          <a:xfrm rot="0">
            <a:off x="17144897" y="4848912"/>
            <a:ext cx="749555" cy="294588"/>
            <a:chOff x="0" y="0"/>
            <a:chExt cx="999406" cy="392784"/>
          </a:xfrm>
        </p:grpSpPr>
        <p:sp>
          <p:nvSpPr>
            <p:cNvPr name="TextBox 9" id="9"/>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14</a:t>
              </a:r>
            </a:p>
          </p:txBody>
        </p:sp>
        <p:sp>
          <p:nvSpPr>
            <p:cNvPr name="AutoShape 10" id="10"/>
            <p:cNvSpPr/>
            <p:nvPr/>
          </p:nvSpPr>
          <p:spPr>
            <a:xfrm rot="-5400000">
              <a:off x="194137" y="-16317"/>
              <a:ext cx="43972" cy="432247"/>
            </a:xfrm>
            <a:prstGeom prst="rect">
              <a:avLst/>
            </a:prstGeom>
            <a:solidFill>
              <a:srgbClr val="000000"/>
            </a:solidFill>
          </p:spPr>
        </p:sp>
      </p:grpSp>
      <p:pic>
        <p:nvPicPr>
          <p:cNvPr name="Picture 11" id="11"/>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grpSp>
        <p:nvGrpSpPr>
          <p:cNvPr name="Group 12" id="12"/>
          <p:cNvGrpSpPr/>
          <p:nvPr/>
        </p:nvGrpSpPr>
        <p:grpSpPr>
          <a:xfrm rot="0">
            <a:off x="1314379" y="3851532"/>
            <a:ext cx="5176244" cy="2583937"/>
            <a:chOff x="0" y="0"/>
            <a:chExt cx="6901658" cy="3445249"/>
          </a:xfrm>
        </p:grpSpPr>
        <p:sp>
          <p:nvSpPr>
            <p:cNvPr name="TextBox 13" id="13"/>
            <p:cNvSpPr txBox="true"/>
            <p:nvPr/>
          </p:nvSpPr>
          <p:spPr>
            <a:xfrm rot="0">
              <a:off x="0" y="57150"/>
              <a:ext cx="6901658" cy="1335181"/>
            </a:xfrm>
            <a:prstGeom prst="rect">
              <a:avLst/>
            </a:prstGeom>
          </p:spPr>
          <p:txBody>
            <a:bodyPr anchor="t" rtlCol="false" tIns="0" lIns="0" bIns="0" rIns="0">
              <a:spAutoFit/>
            </a:bodyPr>
            <a:lstStyle/>
            <a:p>
              <a:pPr>
                <a:lnSpc>
                  <a:spcPts val="7700"/>
                </a:lnSpc>
              </a:pPr>
              <a:r>
                <a:rPr lang="en-US" sz="7000">
                  <a:solidFill>
                    <a:srgbClr val="000000"/>
                  </a:solidFill>
                  <a:latin typeface="Glacial Indifference"/>
                </a:rPr>
                <a:t>Limitations</a:t>
              </a:r>
            </a:p>
          </p:txBody>
        </p:sp>
        <p:sp>
          <p:nvSpPr>
            <p:cNvPr name="TextBox 14" id="14"/>
            <p:cNvSpPr txBox="true"/>
            <p:nvPr/>
          </p:nvSpPr>
          <p:spPr>
            <a:xfrm rot="0">
              <a:off x="0" y="1592526"/>
              <a:ext cx="6110891" cy="1852723"/>
            </a:xfrm>
            <a:prstGeom prst="rect">
              <a:avLst/>
            </a:prstGeom>
          </p:spPr>
          <p:txBody>
            <a:bodyPr anchor="t" rtlCol="false" tIns="0" lIns="0" bIns="0" rIns="0">
              <a:spAutoFit/>
            </a:bodyPr>
            <a:lstStyle/>
            <a:p>
              <a:pPr>
                <a:lnSpc>
                  <a:spcPts val="5500"/>
                </a:lnSpc>
              </a:pPr>
            </a:p>
            <a:p>
              <a:pPr>
                <a:lnSpc>
                  <a:spcPts val="5500"/>
                </a:lnSpc>
              </a:pPr>
            </a:p>
          </p:txBody>
        </p:sp>
      </p:grpSp>
      <p:grpSp>
        <p:nvGrpSpPr>
          <p:cNvPr name="Group 15" id="15"/>
          <p:cNvGrpSpPr/>
          <p:nvPr/>
        </p:nvGrpSpPr>
        <p:grpSpPr>
          <a:xfrm rot="0">
            <a:off x="9740838" y="1697921"/>
            <a:ext cx="6103600" cy="1608782"/>
            <a:chOff x="0" y="0"/>
            <a:chExt cx="8138133" cy="2145043"/>
          </a:xfrm>
        </p:grpSpPr>
        <p:sp>
          <p:nvSpPr>
            <p:cNvPr name="TextBox 16" id="16"/>
            <p:cNvSpPr txBox="true"/>
            <p:nvPr/>
          </p:nvSpPr>
          <p:spPr>
            <a:xfrm rot="0">
              <a:off x="0" y="1270854"/>
              <a:ext cx="8138133" cy="874188"/>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We haven't provided a search option for developers yet , we are currently working on that</a:t>
              </a:r>
            </a:p>
          </p:txBody>
        </p:sp>
        <p:sp>
          <p:nvSpPr>
            <p:cNvPr name="TextBox 17" id="17"/>
            <p:cNvSpPr txBox="true"/>
            <p:nvPr/>
          </p:nvSpPr>
          <p:spPr>
            <a:xfrm rot="0">
              <a:off x="0" y="-19050"/>
              <a:ext cx="5243465" cy="1066891"/>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Unable to form direct connection </a:t>
              </a:r>
            </a:p>
          </p:txBody>
        </p:sp>
      </p:grpSp>
      <p:grpSp>
        <p:nvGrpSpPr>
          <p:cNvPr name="Group 18" id="18"/>
          <p:cNvGrpSpPr/>
          <p:nvPr/>
        </p:nvGrpSpPr>
        <p:grpSpPr>
          <a:xfrm rot="0">
            <a:off x="9740838" y="4326985"/>
            <a:ext cx="6103600" cy="1949461"/>
            <a:chOff x="0" y="0"/>
            <a:chExt cx="8138133" cy="2599282"/>
          </a:xfrm>
        </p:grpSpPr>
        <p:sp>
          <p:nvSpPr>
            <p:cNvPr name="TextBox 19" id="19"/>
            <p:cNvSpPr txBox="true"/>
            <p:nvPr/>
          </p:nvSpPr>
          <p:spPr>
            <a:xfrm rot="0">
              <a:off x="0" y="1270854"/>
              <a:ext cx="8138133" cy="1328428"/>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In continuation to above point, our app does not have a personal level chatting mechanism yet, but we are not that far from achieving it.</a:t>
              </a:r>
            </a:p>
          </p:txBody>
        </p:sp>
        <p:sp>
          <p:nvSpPr>
            <p:cNvPr name="TextBox 20" id="20"/>
            <p:cNvSpPr txBox="true"/>
            <p:nvPr/>
          </p:nvSpPr>
          <p:spPr>
            <a:xfrm rot="0">
              <a:off x="0" y="-19050"/>
              <a:ext cx="5243465" cy="1066891"/>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Direct Messaging not available</a:t>
              </a:r>
            </a:p>
          </p:txBody>
        </p:sp>
      </p:grpSp>
      <p:grpSp>
        <p:nvGrpSpPr>
          <p:cNvPr name="Group 21" id="21"/>
          <p:cNvGrpSpPr/>
          <p:nvPr/>
        </p:nvGrpSpPr>
        <p:grpSpPr>
          <a:xfrm rot="0">
            <a:off x="9740838" y="7052692"/>
            <a:ext cx="6103600" cy="1540646"/>
            <a:chOff x="0" y="0"/>
            <a:chExt cx="8138133" cy="2054195"/>
          </a:xfrm>
        </p:grpSpPr>
        <p:sp>
          <p:nvSpPr>
            <p:cNvPr name="TextBox 22" id="22"/>
            <p:cNvSpPr txBox="true"/>
            <p:nvPr/>
          </p:nvSpPr>
          <p:spPr>
            <a:xfrm rot="0">
              <a:off x="0" y="725767"/>
              <a:ext cx="8138133" cy="1328428"/>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\We are trying to integrate a recommendation system so that user's feed will be filled with posts of his own interest</a:t>
              </a:r>
            </a:p>
          </p:txBody>
        </p:sp>
        <p:sp>
          <p:nvSpPr>
            <p:cNvPr name="TextBox 23" id="23"/>
            <p:cNvSpPr txBox="true"/>
            <p:nvPr/>
          </p:nvSpPr>
          <p:spPr>
            <a:xfrm rot="0">
              <a:off x="0" y="-19050"/>
              <a:ext cx="5243465" cy="521804"/>
            </a:xfrm>
            <a:prstGeom prst="rect">
              <a:avLst/>
            </a:prstGeom>
          </p:spPr>
          <p:txBody>
            <a:bodyPr anchor="t" rtlCol="false" tIns="0" lIns="0" bIns="0" rIns="0">
              <a:spAutoFit/>
            </a:bodyPr>
            <a:lstStyle/>
            <a:p>
              <a:pPr>
                <a:lnSpc>
                  <a:spcPts val="3250"/>
                </a:lnSpc>
              </a:pPr>
              <a:r>
                <a:rPr lang="en-US" sz="2499" spc="99">
                  <a:solidFill>
                    <a:srgbClr val="000000"/>
                  </a:solidFill>
                  <a:latin typeface="Open Sauce Light"/>
                </a:rPr>
                <a:t>Lack of ML Support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536071" y="2011869"/>
            <a:ext cx="6069091" cy="6332776"/>
            <a:chOff x="0" y="0"/>
            <a:chExt cx="8092121" cy="8443702"/>
          </a:xfrm>
        </p:grpSpPr>
        <p:sp>
          <p:nvSpPr>
            <p:cNvPr name="TextBox 7" id="7"/>
            <p:cNvSpPr txBox="true"/>
            <p:nvPr/>
          </p:nvSpPr>
          <p:spPr>
            <a:xfrm rot="0">
              <a:off x="0" y="2657194"/>
              <a:ext cx="8092121" cy="1738773"/>
            </a:xfrm>
            <a:prstGeom prst="rect">
              <a:avLst/>
            </a:prstGeom>
          </p:spPr>
          <p:txBody>
            <a:bodyPr anchor="t" rtlCol="false" tIns="0" lIns="0" bIns="0" rIns="0">
              <a:spAutoFit/>
            </a:bodyPr>
            <a:lstStyle/>
            <a:p>
              <a:pPr algn="ctr">
                <a:lnSpc>
                  <a:spcPts val="9900"/>
                </a:lnSpc>
              </a:pPr>
              <a:r>
                <a:rPr lang="en-US" sz="9000">
                  <a:solidFill>
                    <a:srgbClr val="000000"/>
                  </a:solidFill>
                  <a:latin typeface="Glacial Indifference"/>
                </a:rPr>
                <a:t>Conclusion</a:t>
              </a:r>
            </a:p>
          </p:txBody>
        </p:sp>
        <p:sp>
          <p:nvSpPr>
            <p:cNvPr name="TextBox 8" id="8"/>
            <p:cNvSpPr txBox="true"/>
            <p:nvPr/>
          </p:nvSpPr>
          <p:spPr>
            <a:xfrm rot="0">
              <a:off x="2206902" y="4512543"/>
              <a:ext cx="3652917" cy="1257479"/>
            </a:xfrm>
            <a:prstGeom prst="rect">
              <a:avLst/>
            </a:prstGeom>
          </p:spPr>
          <p:txBody>
            <a:bodyPr anchor="t" rtlCol="false" tIns="0" lIns="0" bIns="0" rIns="0">
              <a:spAutoFit/>
            </a:bodyPr>
            <a:lstStyle/>
            <a:p>
              <a:pPr algn="ctr">
                <a:lnSpc>
                  <a:spcPts val="7150"/>
                </a:lnSpc>
              </a:pPr>
            </a:p>
          </p:txBody>
        </p:sp>
        <p:sp>
          <p:nvSpPr>
            <p:cNvPr name="AutoShape 9" id="9"/>
            <p:cNvSpPr/>
            <p:nvPr/>
          </p:nvSpPr>
          <p:spPr>
            <a:xfrm rot="-10800000">
              <a:off x="4033361" y="0"/>
              <a:ext cx="12700" cy="1963215"/>
            </a:xfrm>
            <a:prstGeom prst="rect">
              <a:avLst/>
            </a:prstGeom>
            <a:solidFill>
              <a:srgbClr val="000000"/>
            </a:solidFill>
          </p:spPr>
        </p:sp>
        <p:sp>
          <p:nvSpPr>
            <p:cNvPr name="AutoShape 10" id="10"/>
            <p:cNvSpPr/>
            <p:nvPr/>
          </p:nvSpPr>
          <p:spPr>
            <a:xfrm rot="-10800000">
              <a:off x="4033361" y="6480486"/>
              <a:ext cx="12700" cy="1963215"/>
            </a:xfrm>
            <a:prstGeom prst="rect">
              <a:avLst/>
            </a:prstGeom>
            <a:solidFill>
              <a:srgbClr val="000000"/>
            </a:solidFill>
          </p:spPr>
        </p:sp>
      </p:grpSp>
      <p:grpSp>
        <p:nvGrpSpPr>
          <p:cNvPr name="Group 11" id="11"/>
          <p:cNvGrpSpPr/>
          <p:nvPr/>
        </p:nvGrpSpPr>
        <p:grpSpPr>
          <a:xfrm rot="0">
            <a:off x="17144897" y="4848912"/>
            <a:ext cx="749555" cy="294588"/>
            <a:chOff x="0" y="0"/>
            <a:chExt cx="999406" cy="392784"/>
          </a:xfrm>
        </p:grpSpPr>
        <p:sp>
          <p:nvSpPr>
            <p:cNvPr name="TextBox 12" id="12"/>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17</a:t>
              </a:r>
            </a:p>
          </p:txBody>
        </p:sp>
        <p:sp>
          <p:nvSpPr>
            <p:cNvPr name="AutoShape 13" id="13"/>
            <p:cNvSpPr/>
            <p:nvPr/>
          </p:nvSpPr>
          <p:spPr>
            <a:xfrm rot="-5400000">
              <a:off x="194137" y="-16317"/>
              <a:ext cx="43972" cy="432247"/>
            </a:xfrm>
            <a:prstGeom prst="rect">
              <a:avLst/>
            </a:prstGeom>
            <a:solidFill>
              <a:srgbClr val="000000"/>
            </a:solidFill>
          </p:spPr>
        </p:sp>
      </p:grpSp>
      <p:pic>
        <p:nvPicPr>
          <p:cNvPr name="Picture 14" id="14"/>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5" id="15"/>
          <p:cNvPicPr>
            <a:picLocks noChangeAspect="true"/>
          </p:cNvPicPr>
          <p:nvPr/>
        </p:nvPicPr>
        <p:blipFill>
          <a:blip r:embed="rId4"/>
          <a:srcRect l="0" t="0" r="0" b="0"/>
          <a:stretch>
            <a:fillRect/>
          </a:stretch>
        </p:blipFill>
        <p:spPr>
          <a:xfrm flipH="false" flipV="false" rot="0">
            <a:off x="8301877" y="1626910"/>
            <a:ext cx="8065814" cy="763139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589176"/>
            <a:chOff x="0" y="0"/>
            <a:chExt cx="999406" cy="785568"/>
          </a:xfrm>
        </p:grpSpPr>
        <p:sp>
          <p:nvSpPr>
            <p:cNvPr name="TextBox 7" id="7"/>
            <p:cNvSpPr txBox="true"/>
            <p:nvPr/>
          </p:nvSpPr>
          <p:spPr>
            <a:xfrm rot="0">
              <a:off x="394147" y="-9525"/>
              <a:ext cx="605260" cy="795093"/>
            </a:xfrm>
            <a:prstGeom prst="rect">
              <a:avLst/>
            </a:prstGeom>
          </p:spPr>
          <p:txBody>
            <a:bodyPr anchor="t" rtlCol="false" tIns="0" lIns="0" bIns="0" rIns="0">
              <a:spAutoFit/>
            </a:bodyPr>
            <a:lstStyle/>
            <a:p>
              <a:pPr algn="r">
                <a:lnSpc>
                  <a:spcPts val="2399"/>
                </a:lnSpc>
              </a:pPr>
              <a:r>
                <a:rPr lang="en-US" sz="2000" spc="200">
                  <a:solidFill>
                    <a:srgbClr val="000000"/>
                  </a:solidFill>
                  <a:latin typeface="Glacial Indifference Bold"/>
                </a:rPr>
                <a:t>15</a:t>
              </a:r>
            </a:p>
            <a:p>
              <a:pPr algn="r">
                <a:lnSpc>
                  <a:spcPts val="2400"/>
                </a:lnSpc>
              </a:pPr>
            </a:p>
          </p:txBody>
        </p:sp>
        <p:sp>
          <p:nvSpPr>
            <p:cNvPr name="AutoShape 8" id="8"/>
            <p:cNvSpPr/>
            <p:nvPr/>
          </p:nvSpPr>
          <p:spPr>
            <a:xfrm rot="-5400000">
              <a:off x="194137" y="-16317"/>
              <a:ext cx="43972" cy="432247"/>
            </a:xfrm>
            <a:prstGeom prst="rect">
              <a:avLst/>
            </a:prstGeom>
            <a:solidFill>
              <a:srgbClr val="000000"/>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sp>
        <p:nvSpPr>
          <p:cNvPr name="TextBox 10" id="10"/>
          <p:cNvSpPr txBox="true"/>
          <p:nvPr/>
        </p:nvSpPr>
        <p:spPr>
          <a:xfrm rot="0">
            <a:off x="4183898" y="2575855"/>
            <a:ext cx="9920204" cy="5040040"/>
          </a:xfrm>
          <a:prstGeom prst="rect">
            <a:avLst/>
          </a:prstGeom>
        </p:spPr>
        <p:txBody>
          <a:bodyPr anchor="t" rtlCol="false" tIns="0" lIns="0" bIns="0" rIns="0">
            <a:spAutoFit/>
          </a:bodyPr>
          <a:lstStyle/>
          <a:p>
            <a:pPr algn="ctr">
              <a:lnSpc>
                <a:spcPts val="4500"/>
              </a:lnSpc>
            </a:pPr>
            <a:r>
              <a:rPr lang="en-US" sz="3000" spc="120">
                <a:solidFill>
                  <a:srgbClr val="000000"/>
                </a:solidFill>
                <a:latin typeface="Open Sauce Light"/>
              </a:rPr>
              <a:t>After Doing all the procedure , steps and Writing previously mentioned code , we were able to create a Full  Stack web Development project using MERN stack. The finished product is a fully functional social media site which helps fellow developers to connect  to each other . It serves all the purposes except direct messaging and Image uploading mechanism which can be easily coded with node package named Multer . </a:t>
            </a:r>
          </a:p>
        </p:txBody>
      </p:sp>
      <p:pic>
        <p:nvPicPr>
          <p:cNvPr name="Picture 11" id="11"/>
          <p:cNvPicPr>
            <a:picLocks noChangeAspect="true"/>
          </p:cNvPicPr>
          <p:nvPr/>
        </p:nvPicPr>
        <p:blipFill>
          <a:blip r:embed="rId4"/>
          <a:srcRect l="0" t="0" r="0" b="0"/>
          <a:stretch>
            <a:fillRect/>
          </a:stretch>
        </p:blipFill>
        <p:spPr>
          <a:xfrm flipH="false" flipV="false" rot="0">
            <a:off x="1028700" y="6371619"/>
            <a:ext cx="3729943" cy="3180624"/>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5979372" y="0"/>
            <a:ext cx="6329255" cy="2301547"/>
          </a:xfrm>
          <a:prstGeom prst="rect">
            <a:avLst/>
          </a:prstGeom>
        </p:spPr>
      </p:pic>
      <p:pic>
        <p:nvPicPr>
          <p:cNvPr name="Picture 13" id="13"/>
          <p:cNvPicPr>
            <a:picLocks noChangeAspect="true"/>
          </p:cNvPicPr>
          <p:nvPr/>
        </p:nvPicPr>
        <p:blipFill>
          <a:blip r:embed="rId6"/>
          <a:srcRect l="0" t="0" r="0" b="0"/>
          <a:stretch>
            <a:fillRect/>
          </a:stretch>
        </p:blipFill>
        <p:spPr>
          <a:xfrm flipH="false" flipV="false" rot="0">
            <a:off x="11769114" y="6715555"/>
            <a:ext cx="4635235" cy="270529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3D3D"/>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02</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grpSp>
        <p:nvGrpSpPr>
          <p:cNvPr name="Group 10" id="10"/>
          <p:cNvGrpSpPr/>
          <p:nvPr/>
        </p:nvGrpSpPr>
        <p:grpSpPr>
          <a:xfrm rot="0">
            <a:off x="4979778" y="1523566"/>
            <a:ext cx="8328444" cy="2429540"/>
            <a:chOff x="0" y="0"/>
            <a:chExt cx="11104593" cy="3239387"/>
          </a:xfrm>
        </p:grpSpPr>
        <p:sp>
          <p:nvSpPr>
            <p:cNvPr name="TextBox 11" id="11"/>
            <p:cNvSpPr txBox="true"/>
            <p:nvPr/>
          </p:nvSpPr>
          <p:spPr>
            <a:xfrm rot="0">
              <a:off x="0" y="85725"/>
              <a:ext cx="11104593" cy="1729248"/>
            </a:xfrm>
            <a:prstGeom prst="rect">
              <a:avLst/>
            </a:prstGeom>
          </p:spPr>
          <p:txBody>
            <a:bodyPr anchor="t" rtlCol="false" tIns="0" lIns="0" bIns="0" rIns="0">
              <a:spAutoFit/>
            </a:bodyPr>
            <a:lstStyle/>
            <a:p>
              <a:pPr algn="ctr">
                <a:lnSpc>
                  <a:spcPts val="9899"/>
                </a:lnSpc>
              </a:pPr>
              <a:r>
                <a:rPr lang="en-US" sz="8999">
                  <a:solidFill>
                    <a:srgbClr val="FFFFFF"/>
                  </a:solidFill>
                  <a:latin typeface="Glacial Indifference"/>
                </a:rPr>
                <a:t>Group Memb</a:t>
              </a:r>
              <a:r>
                <a:rPr lang="en-US" sz="8999">
                  <a:solidFill>
                    <a:srgbClr val="FFFFFF"/>
                  </a:solidFill>
                  <a:latin typeface="Glacial Indifference"/>
                </a:rPr>
                <a:t>ers</a:t>
              </a:r>
            </a:p>
          </p:txBody>
        </p:sp>
        <p:sp>
          <p:nvSpPr>
            <p:cNvPr name="TextBox 12" id="12"/>
            <p:cNvSpPr txBox="true"/>
            <p:nvPr/>
          </p:nvSpPr>
          <p:spPr>
            <a:xfrm rot="0">
              <a:off x="2311172" y="2060502"/>
              <a:ext cx="6482249" cy="1178885"/>
            </a:xfrm>
            <a:prstGeom prst="rect">
              <a:avLst/>
            </a:prstGeom>
          </p:spPr>
          <p:txBody>
            <a:bodyPr anchor="t" rtlCol="false" tIns="0" lIns="0" bIns="0" rIns="0">
              <a:spAutoFit/>
            </a:bodyPr>
            <a:lstStyle/>
            <a:p>
              <a:pPr algn="ctr">
                <a:lnSpc>
                  <a:spcPts val="6600"/>
                </a:lnSpc>
              </a:pPr>
            </a:p>
          </p:txBody>
        </p:sp>
      </p:grpSp>
      <p:grpSp>
        <p:nvGrpSpPr>
          <p:cNvPr name="Group 13" id="13"/>
          <p:cNvGrpSpPr/>
          <p:nvPr/>
        </p:nvGrpSpPr>
        <p:grpSpPr>
          <a:xfrm rot="0">
            <a:off x="4108040" y="5143500"/>
            <a:ext cx="3346674" cy="923759"/>
            <a:chOff x="0" y="0"/>
            <a:chExt cx="4462232" cy="1231678"/>
          </a:xfrm>
        </p:grpSpPr>
        <p:sp>
          <p:nvSpPr>
            <p:cNvPr name="TextBox 14" id="14"/>
            <p:cNvSpPr txBox="true"/>
            <p:nvPr/>
          </p:nvSpPr>
          <p:spPr>
            <a:xfrm rot="0">
              <a:off x="0" y="-28575"/>
              <a:ext cx="4462232" cy="565240"/>
            </a:xfrm>
            <a:prstGeom prst="rect">
              <a:avLst/>
            </a:prstGeom>
          </p:spPr>
          <p:txBody>
            <a:bodyPr anchor="t" rtlCol="false" tIns="0" lIns="0" bIns="0" rIns="0">
              <a:spAutoFit/>
            </a:bodyPr>
            <a:lstStyle/>
            <a:p>
              <a:pPr algn="ctr">
                <a:lnSpc>
                  <a:spcPts val="3573"/>
                </a:lnSpc>
              </a:pPr>
              <a:r>
                <a:rPr lang="en-US" sz="2748" spc="109">
                  <a:solidFill>
                    <a:srgbClr val="FFFFFF"/>
                  </a:solidFill>
                  <a:latin typeface="Open Sauce Light Bold"/>
                </a:rPr>
                <a:t>Saurav Borah</a:t>
              </a:r>
            </a:p>
          </p:txBody>
        </p:sp>
        <p:sp>
          <p:nvSpPr>
            <p:cNvPr name="TextBox 15" id="15"/>
            <p:cNvSpPr txBox="true"/>
            <p:nvPr/>
          </p:nvSpPr>
          <p:spPr>
            <a:xfrm rot="0">
              <a:off x="345731" y="778810"/>
              <a:ext cx="3770770" cy="452868"/>
            </a:xfrm>
            <a:prstGeom prst="rect">
              <a:avLst/>
            </a:prstGeom>
          </p:spPr>
          <p:txBody>
            <a:bodyPr anchor="t" rtlCol="false" tIns="0" lIns="0" bIns="0" rIns="0">
              <a:spAutoFit/>
            </a:bodyPr>
            <a:lstStyle/>
            <a:p>
              <a:pPr algn="ctr">
                <a:lnSpc>
                  <a:spcPts val="2858"/>
                </a:lnSpc>
              </a:pPr>
              <a:r>
                <a:rPr lang="en-US" sz="2199" spc="87">
                  <a:solidFill>
                    <a:srgbClr val="FFFFFF"/>
                  </a:solidFill>
                  <a:latin typeface="Open Sauce Light"/>
                </a:rPr>
                <a:t>RA1811027010010</a:t>
              </a:r>
            </a:p>
          </p:txBody>
        </p:sp>
      </p:grpSp>
      <p:grpSp>
        <p:nvGrpSpPr>
          <p:cNvPr name="Group 16" id="16"/>
          <p:cNvGrpSpPr/>
          <p:nvPr/>
        </p:nvGrpSpPr>
        <p:grpSpPr>
          <a:xfrm rot="0">
            <a:off x="11041733" y="4996206"/>
            <a:ext cx="3378572" cy="1385210"/>
            <a:chOff x="0" y="0"/>
            <a:chExt cx="4504762" cy="1846947"/>
          </a:xfrm>
        </p:grpSpPr>
        <p:sp>
          <p:nvSpPr>
            <p:cNvPr name="TextBox 17" id="17"/>
            <p:cNvSpPr txBox="true"/>
            <p:nvPr/>
          </p:nvSpPr>
          <p:spPr>
            <a:xfrm rot="0">
              <a:off x="333696" y="1386416"/>
              <a:ext cx="3837371" cy="460530"/>
            </a:xfrm>
            <a:prstGeom prst="rect">
              <a:avLst/>
            </a:prstGeom>
          </p:spPr>
          <p:txBody>
            <a:bodyPr anchor="t" rtlCol="false" tIns="0" lIns="0" bIns="0" rIns="0">
              <a:spAutoFit/>
            </a:bodyPr>
            <a:lstStyle/>
            <a:p>
              <a:pPr algn="ctr">
                <a:lnSpc>
                  <a:spcPts val="2909"/>
                </a:lnSpc>
              </a:pPr>
              <a:r>
                <a:rPr lang="en-US" sz="2237" spc="89">
                  <a:solidFill>
                    <a:srgbClr val="FFFFFF"/>
                  </a:solidFill>
                  <a:latin typeface="Open Sauce Light"/>
                </a:rPr>
                <a:t>RA1811027010051</a:t>
              </a:r>
            </a:p>
          </p:txBody>
        </p:sp>
        <p:sp>
          <p:nvSpPr>
            <p:cNvPr name="TextBox 18" id="18"/>
            <p:cNvSpPr txBox="true"/>
            <p:nvPr/>
          </p:nvSpPr>
          <p:spPr>
            <a:xfrm rot="0">
              <a:off x="0" y="-38100"/>
              <a:ext cx="4504762" cy="1177758"/>
            </a:xfrm>
            <a:prstGeom prst="rect">
              <a:avLst/>
            </a:prstGeom>
          </p:spPr>
          <p:txBody>
            <a:bodyPr anchor="t" rtlCol="false" tIns="0" lIns="0" bIns="0" rIns="0">
              <a:spAutoFit/>
            </a:bodyPr>
            <a:lstStyle/>
            <a:p>
              <a:pPr algn="ctr">
                <a:lnSpc>
                  <a:spcPts val="3636"/>
                </a:lnSpc>
              </a:pPr>
              <a:r>
                <a:rPr lang="en-US" sz="2797" spc="111">
                  <a:solidFill>
                    <a:srgbClr val="FFFFFF"/>
                  </a:solidFill>
                  <a:latin typeface="Open Sauce Light Bold"/>
                </a:rPr>
                <a:t>Shubham Deodhar</a:t>
              </a:r>
            </a:p>
          </p:txBody>
        </p:sp>
      </p:grpSp>
      <p:grpSp>
        <p:nvGrpSpPr>
          <p:cNvPr name="Group 19" id="19"/>
          <p:cNvGrpSpPr/>
          <p:nvPr/>
        </p:nvGrpSpPr>
        <p:grpSpPr>
          <a:xfrm rot="0">
            <a:off x="7454714" y="7418814"/>
            <a:ext cx="3378572" cy="940074"/>
            <a:chOff x="0" y="0"/>
            <a:chExt cx="4504762" cy="1253433"/>
          </a:xfrm>
        </p:grpSpPr>
        <p:sp>
          <p:nvSpPr>
            <p:cNvPr name="TextBox 20" id="20"/>
            <p:cNvSpPr txBox="true"/>
            <p:nvPr/>
          </p:nvSpPr>
          <p:spPr>
            <a:xfrm rot="0">
              <a:off x="333696" y="792902"/>
              <a:ext cx="3837371" cy="460530"/>
            </a:xfrm>
            <a:prstGeom prst="rect">
              <a:avLst/>
            </a:prstGeom>
          </p:spPr>
          <p:txBody>
            <a:bodyPr anchor="t" rtlCol="false" tIns="0" lIns="0" bIns="0" rIns="0">
              <a:spAutoFit/>
            </a:bodyPr>
            <a:lstStyle/>
            <a:p>
              <a:pPr algn="ctr">
                <a:lnSpc>
                  <a:spcPts val="2909"/>
                </a:lnSpc>
              </a:pPr>
              <a:r>
                <a:rPr lang="en-US" sz="2237" spc="89">
                  <a:solidFill>
                    <a:srgbClr val="FFFFFF"/>
                  </a:solidFill>
                  <a:latin typeface="Open Sauce Light"/>
                </a:rPr>
                <a:t>Project Mentor</a:t>
              </a:r>
            </a:p>
          </p:txBody>
        </p:sp>
        <p:sp>
          <p:nvSpPr>
            <p:cNvPr name="TextBox 21" id="21"/>
            <p:cNvSpPr txBox="true"/>
            <p:nvPr/>
          </p:nvSpPr>
          <p:spPr>
            <a:xfrm rot="0">
              <a:off x="0" y="-38100"/>
              <a:ext cx="4504762" cy="584244"/>
            </a:xfrm>
            <a:prstGeom prst="rect">
              <a:avLst/>
            </a:prstGeom>
          </p:spPr>
          <p:txBody>
            <a:bodyPr anchor="t" rtlCol="false" tIns="0" lIns="0" bIns="0" rIns="0">
              <a:spAutoFit/>
            </a:bodyPr>
            <a:lstStyle/>
            <a:p>
              <a:pPr algn="ctr">
                <a:lnSpc>
                  <a:spcPts val="3636"/>
                </a:lnSpc>
              </a:pPr>
              <a:r>
                <a:rPr lang="en-US" sz="2797" spc="111">
                  <a:solidFill>
                    <a:srgbClr val="FFFFFF"/>
                  </a:solidFill>
                  <a:latin typeface="Open Sauce Light Bold"/>
                </a:rPr>
                <a:t>J.Briskilal</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187631" y="3674021"/>
            <a:ext cx="4604065" cy="670751"/>
            <a:chOff x="0" y="0"/>
            <a:chExt cx="6138753" cy="894335"/>
          </a:xfrm>
        </p:grpSpPr>
        <p:grpSp>
          <p:nvGrpSpPr>
            <p:cNvPr name="Group 7" id="7"/>
            <p:cNvGrpSpPr/>
            <p:nvPr/>
          </p:nvGrpSpPr>
          <p:grpSpPr>
            <a:xfrm rot="5400000">
              <a:off x="97682" y="-97682"/>
              <a:ext cx="894335" cy="1089699"/>
              <a:chOff x="0" y="0"/>
              <a:chExt cx="2354580" cy="2868930"/>
            </a:xfrm>
          </p:grpSpPr>
          <p:sp>
            <p:nvSpPr>
              <p:cNvPr name="Freeform 8" id="8"/>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9" id="9"/>
            <p:cNvGrpSpPr/>
            <p:nvPr/>
          </p:nvGrpSpPr>
          <p:grpSpPr>
            <a:xfrm rot="-5400000">
              <a:off x="5146736" y="-97682"/>
              <a:ext cx="894335" cy="1089699"/>
              <a:chOff x="0" y="0"/>
              <a:chExt cx="2354580" cy="2868930"/>
            </a:xfrm>
          </p:grpSpPr>
          <p:sp>
            <p:nvSpPr>
              <p:cNvPr name="Freeform 10" id="10"/>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11" id="11"/>
            <p:cNvGrpSpPr/>
            <p:nvPr/>
          </p:nvGrpSpPr>
          <p:grpSpPr>
            <a:xfrm rot="0">
              <a:off x="698002" y="0"/>
              <a:ext cx="4895902" cy="894335"/>
              <a:chOff x="0" y="0"/>
              <a:chExt cx="1133005" cy="206966"/>
            </a:xfrm>
          </p:grpSpPr>
          <p:sp>
            <p:nvSpPr>
              <p:cNvPr name="Freeform 12" id="12"/>
              <p:cNvSpPr/>
              <p:nvPr/>
            </p:nvSpPr>
            <p:spPr>
              <a:xfrm>
                <a:off x="0" y="0"/>
                <a:ext cx="1133005" cy="206966"/>
              </a:xfrm>
              <a:custGeom>
                <a:avLst/>
                <a:gdLst/>
                <a:ahLst/>
                <a:cxnLst/>
                <a:rect r="r" b="b" t="t" l="l"/>
                <a:pathLst>
                  <a:path h="206966" w="1133005">
                    <a:moveTo>
                      <a:pt x="0" y="0"/>
                    </a:moveTo>
                    <a:lnTo>
                      <a:pt x="1133005" y="0"/>
                    </a:lnTo>
                    <a:lnTo>
                      <a:pt x="1133005" y="206966"/>
                    </a:lnTo>
                    <a:lnTo>
                      <a:pt x="0" y="206966"/>
                    </a:lnTo>
                    <a:close/>
                  </a:path>
                </a:pathLst>
              </a:custGeom>
              <a:solidFill>
                <a:srgbClr val="000000"/>
              </a:solidFill>
            </p:spPr>
          </p:sp>
        </p:grpSp>
      </p:grpSp>
      <p:sp>
        <p:nvSpPr>
          <p:cNvPr name="TextBox 13" id="13"/>
          <p:cNvSpPr txBox="true"/>
          <p:nvPr/>
        </p:nvSpPr>
        <p:spPr>
          <a:xfrm rot="0">
            <a:off x="1028700" y="839127"/>
            <a:ext cx="7146415" cy="2269490"/>
          </a:xfrm>
          <a:prstGeom prst="rect">
            <a:avLst/>
          </a:prstGeom>
        </p:spPr>
        <p:txBody>
          <a:bodyPr anchor="t" rtlCol="false" tIns="0" lIns="0" bIns="0" rIns="0">
            <a:spAutoFit/>
          </a:bodyPr>
          <a:lstStyle/>
          <a:p>
            <a:pPr>
              <a:lnSpc>
                <a:spcPts val="8800"/>
              </a:lnSpc>
            </a:pPr>
            <a:r>
              <a:rPr lang="en-US" sz="8000">
                <a:solidFill>
                  <a:srgbClr val="000000"/>
                </a:solidFill>
                <a:latin typeface="Glacial Indifference"/>
              </a:rPr>
              <a:t>What is DevConnector ?</a:t>
            </a:r>
          </a:p>
        </p:txBody>
      </p:sp>
      <p:sp>
        <p:nvSpPr>
          <p:cNvPr name="TextBox 14" id="14"/>
          <p:cNvSpPr txBox="true"/>
          <p:nvPr/>
        </p:nvSpPr>
        <p:spPr>
          <a:xfrm rot="0">
            <a:off x="1187631" y="4744113"/>
            <a:ext cx="7821983" cy="4417402"/>
          </a:xfrm>
          <a:prstGeom prst="rect">
            <a:avLst/>
          </a:prstGeom>
        </p:spPr>
        <p:txBody>
          <a:bodyPr anchor="t" rtlCol="false" tIns="0" lIns="0" bIns="0" rIns="0">
            <a:spAutoFit/>
          </a:bodyPr>
          <a:lstStyle/>
          <a:p>
            <a:pPr>
              <a:lnSpc>
                <a:spcPts val="2700"/>
              </a:lnSpc>
            </a:pPr>
            <a:r>
              <a:rPr lang="en-US" sz="1800" spc="72">
                <a:solidFill>
                  <a:srgbClr val="000000"/>
                </a:solidFill>
                <a:latin typeface="Open Sauce Light"/>
              </a:rPr>
              <a:t>This second decade of the 21st century  in the software development aspect can be termed as “Era of Social media platforms”. Social media helps everyone to share their knowledge  so that everyone in the society can stay up to date.</a:t>
            </a:r>
          </a:p>
          <a:p>
            <a:pPr>
              <a:lnSpc>
                <a:spcPts val="2700"/>
              </a:lnSpc>
            </a:pPr>
          </a:p>
          <a:p>
            <a:pPr>
              <a:lnSpc>
                <a:spcPts val="2700"/>
              </a:lnSpc>
            </a:pPr>
            <a:r>
              <a:rPr lang="en-US" sz="1800" spc="72">
                <a:solidFill>
                  <a:srgbClr val="000000"/>
                </a:solidFill>
                <a:latin typeface="Open Sauce Light"/>
              </a:rPr>
              <a:t>So that's why we decided to create our own model of social media platform named as “Dev-Connector” . It's a way to establish a network or a knowledge-based relationship among Developer community.</a:t>
            </a:r>
          </a:p>
          <a:p>
            <a:pPr>
              <a:lnSpc>
                <a:spcPts val="2700"/>
              </a:lnSpc>
            </a:pPr>
          </a:p>
          <a:p>
            <a:pPr>
              <a:lnSpc>
                <a:spcPts val="2700"/>
              </a:lnSpc>
            </a:pPr>
          </a:p>
          <a:p>
            <a:pPr>
              <a:lnSpc>
                <a:spcPts val="2700"/>
              </a:lnSpc>
            </a:pPr>
          </a:p>
          <a:p>
            <a:pPr>
              <a:lnSpc>
                <a:spcPts val="2700"/>
              </a:lnSpc>
            </a:pPr>
          </a:p>
        </p:txBody>
      </p:sp>
      <p:grpSp>
        <p:nvGrpSpPr>
          <p:cNvPr name="Group 15" id="15"/>
          <p:cNvGrpSpPr/>
          <p:nvPr/>
        </p:nvGrpSpPr>
        <p:grpSpPr>
          <a:xfrm rot="0">
            <a:off x="17144897" y="4848912"/>
            <a:ext cx="749555" cy="294588"/>
            <a:chOff x="0" y="0"/>
            <a:chExt cx="999406" cy="392784"/>
          </a:xfrm>
        </p:grpSpPr>
        <p:sp>
          <p:nvSpPr>
            <p:cNvPr name="TextBox 16" id="16"/>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04</a:t>
              </a:r>
            </a:p>
          </p:txBody>
        </p:sp>
        <p:sp>
          <p:nvSpPr>
            <p:cNvPr name="AutoShape 17" id="17"/>
            <p:cNvSpPr/>
            <p:nvPr/>
          </p:nvSpPr>
          <p:spPr>
            <a:xfrm rot="-5400000">
              <a:off x="194137" y="-16317"/>
              <a:ext cx="43972" cy="432247"/>
            </a:xfrm>
            <a:prstGeom prst="rect">
              <a:avLst/>
            </a:prstGeom>
            <a:solidFill>
              <a:srgbClr val="000000"/>
            </a:solidFill>
          </p:spPr>
        </p:sp>
      </p:grpSp>
      <p:pic>
        <p:nvPicPr>
          <p:cNvPr name="Picture 18" id="18"/>
          <p:cNvPicPr>
            <a:picLocks noChangeAspect="true"/>
          </p:cNvPicPr>
          <p:nvPr/>
        </p:nvPicPr>
        <p:blipFill>
          <a:blip r:embed="rId3"/>
          <a:srcRect l="0" t="0" r="0" b="0"/>
          <a:stretch>
            <a:fillRect/>
          </a:stretch>
        </p:blipFill>
        <p:spPr>
          <a:xfrm flipH="false" flipV="false" rot="0">
            <a:off x="9009614" y="1330318"/>
            <a:ext cx="7301861" cy="8080530"/>
          </a:xfrm>
          <a:prstGeom prst="rect">
            <a:avLst/>
          </a:prstGeom>
        </p:spPr>
      </p:pic>
      <p:sp>
        <p:nvSpPr>
          <p:cNvPr name="TextBox 19" id="19"/>
          <p:cNvSpPr txBox="true"/>
          <p:nvPr/>
        </p:nvSpPr>
        <p:spPr>
          <a:xfrm rot="0">
            <a:off x="1450460" y="3804505"/>
            <a:ext cx="3932599" cy="381433"/>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Overview of the project</a:t>
            </a:r>
          </a:p>
        </p:txBody>
      </p:sp>
      <p:pic>
        <p:nvPicPr>
          <p:cNvPr name="Picture 20" id="20"/>
          <p:cNvPicPr>
            <a:picLocks noChangeAspect="true"/>
          </p:cNvPicPr>
          <p:nvPr/>
        </p:nvPicPr>
        <p:blipFill>
          <a:blip r:embed="rId4"/>
          <a:srcRect l="0" t="0" r="0" b="0"/>
          <a:stretch>
            <a:fillRect/>
          </a:stretch>
        </p:blipFill>
        <p:spPr>
          <a:xfrm flipH="false" flipV="false" rot="0">
            <a:off x="17499545" y="9552243"/>
            <a:ext cx="394907" cy="26279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05</a:t>
              </a:r>
            </a:p>
          </p:txBody>
        </p:sp>
        <p:sp>
          <p:nvSpPr>
            <p:cNvPr name="AutoShape 8" id="8"/>
            <p:cNvSpPr/>
            <p:nvPr/>
          </p:nvSpPr>
          <p:spPr>
            <a:xfrm rot="-5400000">
              <a:off x="194137" y="-16317"/>
              <a:ext cx="43972" cy="432247"/>
            </a:xfrm>
            <a:prstGeom prst="rect">
              <a:avLst/>
            </a:prstGeom>
            <a:solidFill>
              <a:srgbClr val="000000"/>
            </a:solidFill>
          </p:spPr>
        </p:sp>
      </p:grpSp>
      <p:grpSp>
        <p:nvGrpSpPr>
          <p:cNvPr name="Group 9" id="9"/>
          <p:cNvGrpSpPr/>
          <p:nvPr/>
        </p:nvGrpSpPr>
        <p:grpSpPr>
          <a:xfrm rot="0">
            <a:off x="5435114" y="4221352"/>
            <a:ext cx="1423672" cy="1198452"/>
            <a:chOff x="0" y="0"/>
            <a:chExt cx="1898229" cy="1597936"/>
          </a:xfrm>
        </p:grpSpPr>
        <p:pic>
          <p:nvPicPr>
            <p:cNvPr name="Picture 10" id="10"/>
            <p:cNvPicPr>
              <a:picLocks noChangeAspect="true"/>
            </p:cNvPicPr>
            <p:nvPr/>
          </p:nvPicPr>
          <p:blipFill>
            <a:blip r:embed="rId3"/>
            <a:srcRect l="0" t="0" r="0" b="0"/>
            <a:stretch>
              <a:fillRect/>
            </a:stretch>
          </p:blipFill>
          <p:spPr>
            <a:xfrm flipH="false" flipV="false" rot="-5646314">
              <a:off x="295205" y="-9981"/>
              <a:ext cx="1485925" cy="1617899"/>
            </a:xfrm>
            <a:prstGeom prst="rect">
              <a:avLst/>
            </a:prstGeom>
          </p:spPr>
        </p:pic>
        <p:pic>
          <p:nvPicPr>
            <p:cNvPr name="Picture 11" id="11"/>
            <p:cNvPicPr>
              <a:picLocks noChangeAspect="true"/>
            </p:cNvPicPr>
            <p:nvPr/>
          </p:nvPicPr>
          <p:blipFill>
            <a:blip r:embed="rId4"/>
            <a:srcRect l="0" t="0" r="0" b="0"/>
            <a:stretch>
              <a:fillRect/>
            </a:stretch>
          </p:blipFill>
          <p:spPr>
            <a:xfrm flipH="false" flipV="false" rot="0">
              <a:off x="0" y="69248"/>
              <a:ext cx="1381233" cy="1205440"/>
            </a:xfrm>
            <a:prstGeom prst="rect">
              <a:avLst/>
            </a:prstGeom>
          </p:spPr>
        </p:pic>
      </p:grpSp>
      <p:grpSp>
        <p:nvGrpSpPr>
          <p:cNvPr name="Group 12" id="12"/>
          <p:cNvGrpSpPr/>
          <p:nvPr/>
        </p:nvGrpSpPr>
        <p:grpSpPr>
          <a:xfrm rot="0">
            <a:off x="11209592" y="4118616"/>
            <a:ext cx="1279385" cy="1213424"/>
            <a:chOff x="0" y="0"/>
            <a:chExt cx="1705846" cy="1617899"/>
          </a:xfrm>
        </p:grpSpPr>
        <p:pic>
          <p:nvPicPr>
            <p:cNvPr name="Picture 13" id="13"/>
            <p:cNvPicPr>
              <a:picLocks noChangeAspect="true"/>
            </p:cNvPicPr>
            <p:nvPr/>
          </p:nvPicPr>
          <p:blipFill>
            <a:blip r:embed="rId5"/>
            <a:srcRect l="0" t="0" r="0" b="0"/>
            <a:stretch>
              <a:fillRect/>
            </a:stretch>
          </p:blipFill>
          <p:spPr>
            <a:xfrm flipH="false" flipV="false" rot="0">
              <a:off x="0" y="0"/>
              <a:ext cx="1485925" cy="1617899"/>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0">
              <a:off x="421805" y="434431"/>
              <a:ext cx="1284041" cy="1078595"/>
            </a:xfrm>
            <a:prstGeom prst="rect">
              <a:avLst/>
            </a:prstGeom>
          </p:spPr>
        </p:pic>
      </p:grpSp>
      <p:sp>
        <p:nvSpPr>
          <p:cNvPr name="TextBox 15" id="15"/>
          <p:cNvSpPr txBox="true"/>
          <p:nvPr/>
        </p:nvSpPr>
        <p:spPr>
          <a:xfrm rot="0">
            <a:off x="5570792" y="2448067"/>
            <a:ext cx="7146415" cy="1293074"/>
          </a:xfrm>
          <a:prstGeom prst="rect">
            <a:avLst/>
          </a:prstGeom>
        </p:spPr>
        <p:txBody>
          <a:bodyPr anchor="t" rtlCol="false" tIns="0" lIns="0" bIns="0" rIns="0">
            <a:spAutoFit/>
          </a:bodyPr>
          <a:lstStyle/>
          <a:p>
            <a:pPr algn="ctr">
              <a:lnSpc>
                <a:spcPts val="9900"/>
              </a:lnSpc>
            </a:pPr>
            <a:r>
              <a:rPr lang="en-US" sz="9000">
                <a:solidFill>
                  <a:srgbClr val="000000"/>
                </a:solidFill>
                <a:latin typeface="Glacial Indifference"/>
              </a:rPr>
              <a:t>Objectives</a:t>
            </a:r>
          </a:p>
        </p:txBody>
      </p:sp>
      <p:grpSp>
        <p:nvGrpSpPr>
          <p:cNvPr name="Group 16" id="16"/>
          <p:cNvGrpSpPr/>
          <p:nvPr/>
        </p:nvGrpSpPr>
        <p:grpSpPr>
          <a:xfrm rot="0">
            <a:off x="4088958" y="5554682"/>
            <a:ext cx="4383161" cy="2290141"/>
            <a:chOff x="0" y="0"/>
            <a:chExt cx="5844215" cy="3053521"/>
          </a:xfrm>
        </p:grpSpPr>
        <p:sp>
          <p:nvSpPr>
            <p:cNvPr name="TextBox 17" id="17"/>
            <p:cNvSpPr txBox="true"/>
            <p:nvPr/>
          </p:nvSpPr>
          <p:spPr>
            <a:xfrm rot="0">
              <a:off x="0" y="1270854"/>
              <a:ext cx="5844215" cy="1782667"/>
            </a:xfrm>
            <a:prstGeom prst="rect">
              <a:avLst/>
            </a:prstGeom>
          </p:spPr>
          <p:txBody>
            <a:bodyPr anchor="t" rtlCol="false" tIns="0" lIns="0" bIns="0" rIns="0">
              <a:spAutoFit/>
            </a:bodyPr>
            <a:lstStyle/>
            <a:p>
              <a:pPr algn="ctr">
                <a:lnSpc>
                  <a:spcPts val="2700"/>
                </a:lnSpc>
              </a:pPr>
              <a:r>
                <a:rPr lang="en-US" sz="1800" spc="72">
                  <a:solidFill>
                    <a:srgbClr val="000000"/>
                  </a:solidFill>
                  <a:latin typeface="Open Sauce Light"/>
                </a:rPr>
                <a:t>In this project we used famous MERN Stack which stands for Mongo-Express-React-Node.</a:t>
              </a:r>
            </a:p>
            <a:p>
              <a:pPr algn="ctr">
                <a:lnSpc>
                  <a:spcPts val="2700"/>
                </a:lnSpc>
              </a:pPr>
            </a:p>
          </p:txBody>
        </p:sp>
        <p:sp>
          <p:nvSpPr>
            <p:cNvPr name="TextBox 18" id="18"/>
            <p:cNvSpPr txBox="true"/>
            <p:nvPr/>
          </p:nvSpPr>
          <p:spPr>
            <a:xfrm rot="0">
              <a:off x="300375" y="-19050"/>
              <a:ext cx="5243465" cy="1066891"/>
            </a:xfrm>
            <a:prstGeom prst="rect">
              <a:avLst/>
            </a:prstGeom>
          </p:spPr>
          <p:txBody>
            <a:bodyPr anchor="t" rtlCol="false" tIns="0" lIns="0" bIns="0" rIns="0">
              <a:spAutoFit/>
            </a:bodyPr>
            <a:lstStyle/>
            <a:p>
              <a:pPr algn="ctr">
                <a:lnSpc>
                  <a:spcPts val="3250"/>
                </a:lnSpc>
              </a:pPr>
              <a:r>
                <a:rPr lang="en-US" sz="2499" spc="99">
                  <a:solidFill>
                    <a:srgbClr val="000000"/>
                  </a:solidFill>
                  <a:latin typeface="Open Sauce Light"/>
                </a:rPr>
                <a:t>We wanted to create a full stack project</a:t>
              </a:r>
            </a:p>
          </p:txBody>
        </p:sp>
      </p:grpSp>
      <p:grpSp>
        <p:nvGrpSpPr>
          <p:cNvPr name="Group 19" id="19"/>
          <p:cNvGrpSpPr/>
          <p:nvPr/>
        </p:nvGrpSpPr>
        <p:grpSpPr>
          <a:xfrm rot="0">
            <a:off x="9657704" y="5554682"/>
            <a:ext cx="4383161" cy="2290141"/>
            <a:chOff x="0" y="0"/>
            <a:chExt cx="5844215" cy="3053521"/>
          </a:xfrm>
        </p:grpSpPr>
        <p:sp>
          <p:nvSpPr>
            <p:cNvPr name="TextBox 20" id="20"/>
            <p:cNvSpPr txBox="true"/>
            <p:nvPr/>
          </p:nvSpPr>
          <p:spPr>
            <a:xfrm rot="0">
              <a:off x="0" y="1270854"/>
              <a:ext cx="5844215" cy="1782667"/>
            </a:xfrm>
            <a:prstGeom prst="rect">
              <a:avLst/>
            </a:prstGeom>
          </p:spPr>
          <p:txBody>
            <a:bodyPr anchor="t" rtlCol="false" tIns="0" lIns="0" bIns="0" rIns="0">
              <a:spAutoFit/>
            </a:bodyPr>
            <a:lstStyle/>
            <a:p>
              <a:pPr algn="ctr">
                <a:lnSpc>
                  <a:spcPts val="2700"/>
                </a:lnSpc>
              </a:pPr>
              <a:r>
                <a:rPr lang="en-US" sz="1800" spc="72">
                  <a:solidFill>
                    <a:srgbClr val="000000"/>
                  </a:solidFill>
                  <a:latin typeface="Open Sauce Light"/>
                </a:rPr>
                <a:t>We wanted to create a developer oriented website , which would provide developer community a new social media platdorm</a:t>
              </a:r>
            </a:p>
          </p:txBody>
        </p:sp>
        <p:sp>
          <p:nvSpPr>
            <p:cNvPr name="TextBox 21" id="21"/>
            <p:cNvSpPr txBox="true"/>
            <p:nvPr/>
          </p:nvSpPr>
          <p:spPr>
            <a:xfrm rot="0">
              <a:off x="300375" y="-19050"/>
              <a:ext cx="5243465" cy="1066891"/>
            </a:xfrm>
            <a:prstGeom prst="rect">
              <a:avLst/>
            </a:prstGeom>
          </p:spPr>
          <p:txBody>
            <a:bodyPr anchor="t" rtlCol="false" tIns="0" lIns="0" bIns="0" rIns="0">
              <a:spAutoFit/>
            </a:bodyPr>
            <a:lstStyle/>
            <a:p>
              <a:pPr algn="ctr">
                <a:lnSpc>
                  <a:spcPts val="3250"/>
                </a:lnSpc>
              </a:pPr>
              <a:r>
                <a:rPr lang="en-US" sz="2499" spc="99">
                  <a:solidFill>
                    <a:srgbClr val="000000"/>
                  </a:solidFill>
                  <a:latin typeface="Open Sauce Light"/>
                </a:rPr>
                <a:t>Creating a Developer oriented Social media </a:t>
              </a:r>
            </a:p>
          </p:txBody>
        </p:sp>
      </p:grpSp>
      <p:pic>
        <p:nvPicPr>
          <p:cNvPr name="Picture 22" id="22"/>
          <p:cNvPicPr>
            <a:picLocks noChangeAspect="true"/>
          </p:cNvPicPr>
          <p:nvPr/>
        </p:nvPicPr>
        <p:blipFill>
          <a:blip r:embed="rId7"/>
          <a:srcRect l="0" t="0" r="0" b="0"/>
          <a:stretch>
            <a:fillRect/>
          </a:stretch>
        </p:blipFill>
        <p:spPr>
          <a:xfrm flipH="false" flipV="false" rot="0">
            <a:off x="17499545" y="9552243"/>
            <a:ext cx="394907" cy="262793"/>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07</a:t>
              </a:r>
            </a:p>
          </p:txBody>
        </p:sp>
        <p:sp>
          <p:nvSpPr>
            <p:cNvPr name="AutoShape 8" id="8"/>
            <p:cNvSpPr/>
            <p:nvPr/>
          </p:nvSpPr>
          <p:spPr>
            <a:xfrm rot="-5400000">
              <a:off x="194137" y="-16317"/>
              <a:ext cx="43972" cy="432247"/>
            </a:xfrm>
            <a:prstGeom prst="rect">
              <a:avLst/>
            </a:prstGeom>
            <a:solidFill>
              <a:srgbClr val="000000"/>
            </a:solidFill>
          </p:spPr>
        </p:sp>
      </p:grpSp>
      <p:sp>
        <p:nvSpPr>
          <p:cNvPr name="TextBox 9" id="9"/>
          <p:cNvSpPr txBox="true"/>
          <p:nvPr/>
        </p:nvSpPr>
        <p:spPr>
          <a:xfrm rot="0">
            <a:off x="986659" y="611453"/>
            <a:ext cx="7947791" cy="3442961"/>
          </a:xfrm>
          <a:prstGeom prst="rect">
            <a:avLst/>
          </a:prstGeom>
        </p:spPr>
        <p:txBody>
          <a:bodyPr anchor="t" rtlCol="false" tIns="0" lIns="0" bIns="0" rIns="0">
            <a:spAutoFit/>
          </a:bodyPr>
          <a:lstStyle/>
          <a:p>
            <a:pPr>
              <a:lnSpc>
                <a:spcPts val="8981"/>
              </a:lnSpc>
            </a:pPr>
            <a:r>
              <a:rPr lang="en-US" sz="8164">
                <a:solidFill>
                  <a:srgbClr val="000000"/>
                </a:solidFill>
                <a:latin typeface="Glacial Indifference"/>
              </a:rPr>
              <a:t>Technologies used in this project</a:t>
            </a:r>
          </a:p>
        </p:txBody>
      </p:sp>
      <p:grpSp>
        <p:nvGrpSpPr>
          <p:cNvPr name="Group 10" id="10"/>
          <p:cNvGrpSpPr/>
          <p:nvPr/>
        </p:nvGrpSpPr>
        <p:grpSpPr>
          <a:xfrm rot="0">
            <a:off x="1266750" y="4808124"/>
            <a:ext cx="4100178" cy="670751"/>
            <a:chOff x="0" y="0"/>
            <a:chExt cx="5466904" cy="894335"/>
          </a:xfrm>
        </p:grpSpPr>
        <p:grpSp>
          <p:nvGrpSpPr>
            <p:cNvPr name="Group 11" id="11"/>
            <p:cNvGrpSpPr/>
            <p:nvPr/>
          </p:nvGrpSpPr>
          <p:grpSpPr>
            <a:xfrm rot="5400000">
              <a:off x="97682" y="-97682"/>
              <a:ext cx="894335" cy="1089699"/>
              <a:chOff x="0" y="0"/>
              <a:chExt cx="2354580" cy="2868930"/>
            </a:xfrm>
          </p:grpSpPr>
          <p:sp>
            <p:nvSpPr>
              <p:cNvPr name="Freeform 12" id="12"/>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13" id="13"/>
            <p:cNvGrpSpPr/>
            <p:nvPr/>
          </p:nvGrpSpPr>
          <p:grpSpPr>
            <a:xfrm rot="-5400000">
              <a:off x="4474887" y="-97682"/>
              <a:ext cx="894335" cy="1089699"/>
              <a:chOff x="0" y="0"/>
              <a:chExt cx="2354580" cy="2868930"/>
            </a:xfrm>
          </p:grpSpPr>
          <p:sp>
            <p:nvSpPr>
              <p:cNvPr name="Freeform 14" id="14"/>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15" id="15"/>
            <p:cNvGrpSpPr/>
            <p:nvPr/>
          </p:nvGrpSpPr>
          <p:grpSpPr>
            <a:xfrm rot="0">
              <a:off x="698002" y="0"/>
              <a:ext cx="4351052" cy="894335"/>
              <a:chOff x="0" y="0"/>
              <a:chExt cx="1006916" cy="206966"/>
            </a:xfrm>
          </p:grpSpPr>
          <p:sp>
            <p:nvSpPr>
              <p:cNvPr name="Freeform 16" id="16"/>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17" id="17"/>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React js</a:t>
              </a:r>
            </a:p>
          </p:txBody>
        </p:sp>
      </p:grpSp>
      <p:grpSp>
        <p:nvGrpSpPr>
          <p:cNvPr name="Group 18" id="18"/>
          <p:cNvGrpSpPr/>
          <p:nvPr/>
        </p:nvGrpSpPr>
        <p:grpSpPr>
          <a:xfrm rot="0">
            <a:off x="6884361" y="4808124"/>
            <a:ext cx="4100178" cy="670751"/>
            <a:chOff x="0" y="0"/>
            <a:chExt cx="5466904" cy="894335"/>
          </a:xfrm>
        </p:grpSpPr>
        <p:grpSp>
          <p:nvGrpSpPr>
            <p:cNvPr name="Group 19" id="19"/>
            <p:cNvGrpSpPr/>
            <p:nvPr/>
          </p:nvGrpSpPr>
          <p:grpSpPr>
            <a:xfrm rot="5400000">
              <a:off x="97682" y="-97682"/>
              <a:ext cx="894335" cy="1089699"/>
              <a:chOff x="0" y="0"/>
              <a:chExt cx="2354580" cy="2868930"/>
            </a:xfrm>
          </p:grpSpPr>
          <p:sp>
            <p:nvSpPr>
              <p:cNvPr name="Freeform 20" id="20"/>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21" id="21"/>
            <p:cNvGrpSpPr/>
            <p:nvPr/>
          </p:nvGrpSpPr>
          <p:grpSpPr>
            <a:xfrm rot="-5400000">
              <a:off x="4474887" y="-97682"/>
              <a:ext cx="894335" cy="1089699"/>
              <a:chOff x="0" y="0"/>
              <a:chExt cx="2354580" cy="2868930"/>
            </a:xfrm>
          </p:grpSpPr>
          <p:sp>
            <p:nvSpPr>
              <p:cNvPr name="Freeform 22" id="22"/>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23" id="23"/>
            <p:cNvGrpSpPr/>
            <p:nvPr/>
          </p:nvGrpSpPr>
          <p:grpSpPr>
            <a:xfrm rot="0">
              <a:off x="698002" y="0"/>
              <a:ext cx="4351052" cy="894335"/>
              <a:chOff x="0" y="0"/>
              <a:chExt cx="1006916" cy="206966"/>
            </a:xfrm>
          </p:grpSpPr>
          <p:sp>
            <p:nvSpPr>
              <p:cNvPr name="Freeform 24" id="24"/>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25" id="25"/>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Node js</a:t>
              </a:r>
            </a:p>
          </p:txBody>
        </p:sp>
      </p:grpSp>
      <p:grpSp>
        <p:nvGrpSpPr>
          <p:cNvPr name="Group 26" id="26"/>
          <p:cNvGrpSpPr/>
          <p:nvPr/>
        </p:nvGrpSpPr>
        <p:grpSpPr>
          <a:xfrm rot="0">
            <a:off x="12263294" y="4848912"/>
            <a:ext cx="4100178" cy="670751"/>
            <a:chOff x="0" y="0"/>
            <a:chExt cx="5466904" cy="894335"/>
          </a:xfrm>
        </p:grpSpPr>
        <p:grpSp>
          <p:nvGrpSpPr>
            <p:cNvPr name="Group 27" id="27"/>
            <p:cNvGrpSpPr/>
            <p:nvPr/>
          </p:nvGrpSpPr>
          <p:grpSpPr>
            <a:xfrm rot="5400000">
              <a:off x="97682" y="-97682"/>
              <a:ext cx="894335" cy="1089699"/>
              <a:chOff x="0" y="0"/>
              <a:chExt cx="2354580" cy="2868930"/>
            </a:xfrm>
          </p:grpSpPr>
          <p:sp>
            <p:nvSpPr>
              <p:cNvPr name="Freeform 28" id="28"/>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29" id="29"/>
            <p:cNvGrpSpPr/>
            <p:nvPr/>
          </p:nvGrpSpPr>
          <p:grpSpPr>
            <a:xfrm rot="-5400000">
              <a:off x="4474887" y="-97682"/>
              <a:ext cx="894335" cy="1089699"/>
              <a:chOff x="0" y="0"/>
              <a:chExt cx="2354580" cy="2868930"/>
            </a:xfrm>
          </p:grpSpPr>
          <p:sp>
            <p:nvSpPr>
              <p:cNvPr name="Freeform 30" id="30"/>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31" id="31"/>
            <p:cNvGrpSpPr/>
            <p:nvPr/>
          </p:nvGrpSpPr>
          <p:grpSpPr>
            <a:xfrm rot="0">
              <a:off x="698002" y="0"/>
              <a:ext cx="4351052" cy="894335"/>
              <a:chOff x="0" y="0"/>
              <a:chExt cx="1006916" cy="206966"/>
            </a:xfrm>
          </p:grpSpPr>
          <p:sp>
            <p:nvSpPr>
              <p:cNvPr name="Freeform 32" id="32"/>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33" id="33"/>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Express js</a:t>
              </a:r>
            </a:p>
          </p:txBody>
        </p:sp>
      </p:grpSp>
      <p:pic>
        <p:nvPicPr>
          <p:cNvPr name="Picture 34" id="34"/>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grpSp>
        <p:nvGrpSpPr>
          <p:cNvPr name="Group 35" id="35"/>
          <p:cNvGrpSpPr/>
          <p:nvPr/>
        </p:nvGrpSpPr>
        <p:grpSpPr>
          <a:xfrm rot="0">
            <a:off x="1266750" y="7089453"/>
            <a:ext cx="4100178" cy="670751"/>
            <a:chOff x="0" y="0"/>
            <a:chExt cx="5466904" cy="894335"/>
          </a:xfrm>
        </p:grpSpPr>
        <p:grpSp>
          <p:nvGrpSpPr>
            <p:cNvPr name="Group 36" id="36"/>
            <p:cNvGrpSpPr/>
            <p:nvPr/>
          </p:nvGrpSpPr>
          <p:grpSpPr>
            <a:xfrm rot="5400000">
              <a:off x="97682" y="-97682"/>
              <a:ext cx="894335" cy="1089699"/>
              <a:chOff x="0" y="0"/>
              <a:chExt cx="2354580" cy="2868930"/>
            </a:xfrm>
          </p:grpSpPr>
          <p:sp>
            <p:nvSpPr>
              <p:cNvPr name="Freeform 37" id="37"/>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38" id="38"/>
            <p:cNvGrpSpPr/>
            <p:nvPr/>
          </p:nvGrpSpPr>
          <p:grpSpPr>
            <a:xfrm rot="-5400000">
              <a:off x="4474887" y="-97682"/>
              <a:ext cx="894335" cy="1089699"/>
              <a:chOff x="0" y="0"/>
              <a:chExt cx="2354580" cy="2868930"/>
            </a:xfrm>
          </p:grpSpPr>
          <p:sp>
            <p:nvSpPr>
              <p:cNvPr name="Freeform 39" id="39"/>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40" id="40"/>
            <p:cNvGrpSpPr/>
            <p:nvPr/>
          </p:nvGrpSpPr>
          <p:grpSpPr>
            <a:xfrm rot="0">
              <a:off x="698002" y="0"/>
              <a:ext cx="4351052" cy="894335"/>
              <a:chOff x="0" y="0"/>
              <a:chExt cx="1006916" cy="206966"/>
            </a:xfrm>
          </p:grpSpPr>
          <p:sp>
            <p:nvSpPr>
              <p:cNvPr name="Freeform 41" id="41"/>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42" id="42"/>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Redux, React-Redux</a:t>
              </a:r>
            </a:p>
          </p:txBody>
        </p:sp>
      </p:grpSp>
      <p:grpSp>
        <p:nvGrpSpPr>
          <p:cNvPr name="Group 43" id="43"/>
          <p:cNvGrpSpPr/>
          <p:nvPr/>
        </p:nvGrpSpPr>
        <p:grpSpPr>
          <a:xfrm rot="0">
            <a:off x="7093911" y="7089453"/>
            <a:ext cx="4100178" cy="670751"/>
            <a:chOff x="0" y="0"/>
            <a:chExt cx="5466904" cy="894335"/>
          </a:xfrm>
        </p:grpSpPr>
        <p:grpSp>
          <p:nvGrpSpPr>
            <p:cNvPr name="Group 44" id="44"/>
            <p:cNvGrpSpPr/>
            <p:nvPr/>
          </p:nvGrpSpPr>
          <p:grpSpPr>
            <a:xfrm rot="5400000">
              <a:off x="97682" y="-97682"/>
              <a:ext cx="894335" cy="1089699"/>
              <a:chOff x="0" y="0"/>
              <a:chExt cx="2354580" cy="2868930"/>
            </a:xfrm>
          </p:grpSpPr>
          <p:sp>
            <p:nvSpPr>
              <p:cNvPr name="Freeform 45" id="45"/>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46" id="46"/>
            <p:cNvGrpSpPr/>
            <p:nvPr/>
          </p:nvGrpSpPr>
          <p:grpSpPr>
            <a:xfrm rot="-5400000">
              <a:off x="4474887" y="-97682"/>
              <a:ext cx="894335" cy="1089699"/>
              <a:chOff x="0" y="0"/>
              <a:chExt cx="2354580" cy="2868930"/>
            </a:xfrm>
          </p:grpSpPr>
          <p:sp>
            <p:nvSpPr>
              <p:cNvPr name="Freeform 47" id="47"/>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48" id="48"/>
            <p:cNvGrpSpPr/>
            <p:nvPr/>
          </p:nvGrpSpPr>
          <p:grpSpPr>
            <a:xfrm rot="0">
              <a:off x="698002" y="0"/>
              <a:ext cx="4351052" cy="894335"/>
              <a:chOff x="0" y="0"/>
              <a:chExt cx="1006916" cy="206966"/>
            </a:xfrm>
          </p:grpSpPr>
          <p:sp>
            <p:nvSpPr>
              <p:cNvPr name="Freeform 49" id="49"/>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50" id="50"/>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MongoDB Atlas</a:t>
              </a:r>
            </a:p>
          </p:txBody>
        </p:sp>
      </p:grpSp>
      <p:grpSp>
        <p:nvGrpSpPr>
          <p:cNvPr name="Group 51" id="51"/>
          <p:cNvGrpSpPr/>
          <p:nvPr/>
        </p:nvGrpSpPr>
        <p:grpSpPr>
          <a:xfrm rot="0">
            <a:off x="12554439" y="7089453"/>
            <a:ext cx="4100178" cy="670751"/>
            <a:chOff x="0" y="0"/>
            <a:chExt cx="5466904" cy="894335"/>
          </a:xfrm>
        </p:grpSpPr>
        <p:grpSp>
          <p:nvGrpSpPr>
            <p:cNvPr name="Group 52" id="52"/>
            <p:cNvGrpSpPr/>
            <p:nvPr/>
          </p:nvGrpSpPr>
          <p:grpSpPr>
            <a:xfrm rot="5400000">
              <a:off x="97682" y="-97682"/>
              <a:ext cx="894335" cy="1089699"/>
              <a:chOff x="0" y="0"/>
              <a:chExt cx="2354580" cy="2868930"/>
            </a:xfrm>
          </p:grpSpPr>
          <p:sp>
            <p:nvSpPr>
              <p:cNvPr name="Freeform 53" id="53"/>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54" id="54"/>
            <p:cNvGrpSpPr/>
            <p:nvPr/>
          </p:nvGrpSpPr>
          <p:grpSpPr>
            <a:xfrm rot="-5400000">
              <a:off x="4474887" y="-97682"/>
              <a:ext cx="894335" cy="1089699"/>
              <a:chOff x="0" y="0"/>
              <a:chExt cx="2354580" cy="2868930"/>
            </a:xfrm>
          </p:grpSpPr>
          <p:sp>
            <p:nvSpPr>
              <p:cNvPr name="Freeform 55" id="55"/>
              <p:cNvSpPr/>
              <p:nvPr/>
            </p:nvSpPr>
            <p:spPr>
              <a:xfrm>
                <a:off x="0" y="0"/>
                <a:ext cx="2353310" cy="2868930"/>
              </a:xfrm>
              <a:custGeom>
                <a:avLst/>
                <a:gdLst/>
                <a:ahLst/>
                <a:cxnLst/>
                <a:rect r="r" b="b" t="t" l="l"/>
                <a:pathLst>
                  <a:path h="2868930" w="2353310">
                    <a:moveTo>
                      <a:pt x="784860" y="2801620"/>
                    </a:moveTo>
                    <a:cubicBezTo>
                      <a:pt x="905510" y="2842260"/>
                      <a:pt x="1042670" y="2868930"/>
                      <a:pt x="1177290" y="2868930"/>
                    </a:cubicBezTo>
                    <a:cubicBezTo>
                      <a:pt x="1311910" y="2868930"/>
                      <a:pt x="1441450" y="2846070"/>
                      <a:pt x="1560830" y="2805430"/>
                    </a:cubicBezTo>
                    <a:cubicBezTo>
                      <a:pt x="1563370" y="2804160"/>
                      <a:pt x="1565910" y="2804160"/>
                      <a:pt x="1568450" y="2802890"/>
                    </a:cubicBezTo>
                    <a:cubicBezTo>
                      <a:pt x="2016760" y="2640330"/>
                      <a:pt x="2346960" y="2211070"/>
                      <a:pt x="2353310" y="1709420"/>
                    </a:cubicBezTo>
                    <a:lnTo>
                      <a:pt x="2353310" y="0"/>
                    </a:lnTo>
                    <a:lnTo>
                      <a:pt x="0" y="0"/>
                    </a:lnTo>
                    <a:lnTo>
                      <a:pt x="0" y="1708150"/>
                    </a:lnTo>
                    <a:cubicBezTo>
                      <a:pt x="6350" y="2213610"/>
                      <a:pt x="331470" y="2642870"/>
                      <a:pt x="784860" y="2801620"/>
                    </a:cubicBezTo>
                    <a:close/>
                  </a:path>
                </a:pathLst>
              </a:custGeom>
              <a:solidFill>
                <a:srgbClr val="000000"/>
              </a:solidFill>
            </p:spPr>
          </p:sp>
        </p:grpSp>
        <p:grpSp>
          <p:nvGrpSpPr>
            <p:cNvPr name="Group 56" id="56"/>
            <p:cNvGrpSpPr/>
            <p:nvPr/>
          </p:nvGrpSpPr>
          <p:grpSpPr>
            <a:xfrm rot="0">
              <a:off x="698002" y="0"/>
              <a:ext cx="4351052" cy="894335"/>
              <a:chOff x="0" y="0"/>
              <a:chExt cx="1006916" cy="206966"/>
            </a:xfrm>
          </p:grpSpPr>
          <p:sp>
            <p:nvSpPr>
              <p:cNvPr name="Freeform 57" id="57"/>
              <p:cNvSpPr/>
              <p:nvPr/>
            </p:nvSpPr>
            <p:spPr>
              <a:xfrm>
                <a:off x="0" y="0"/>
                <a:ext cx="1006916" cy="206966"/>
              </a:xfrm>
              <a:custGeom>
                <a:avLst/>
                <a:gdLst/>
                <a:ahLst/>
                <a:cxnLst/>
                <a:rect r="r" b="b" t="t" l="l"/>
                <a:pathLst>
                  <a:path h="206966" w="1006916">
                    <a:moveTo>
                      <a:pt x="0" y="0"/>
                    </a:moveTo>
                    <a:lnTo>
                      <a:pt x="1006916" y="0"/>
                    </a:lnTo>
                    <a:lnTo>
                      <a:pt x="1006916" y="206966"/>
                    </a:lnTo>
                    <a:lnTo>
                      <a:pt x="0" y="206966"/>
                    </a:lnTo>
                    <a:close/>
                  </a:path>
                </a:pathLst>
              </a:custGeom>
              <a:solidFill>
                <a:srgbClr val="000000"/>
              </a:solidFill>
            </p:spPr>
          </p:sp>
        </p:grpSp>
        <p:sp>
          <p:nvSpPr>
            <p:cNvPr name="TextBox 58" id="58"/>
            <p:cNvSpPr txBox="true"/>
            <p:nvPr/>
          </p:nvSpPr>
          <p:spPr>
            <a:xfrm rot="0">
              <a:off x="447644" y="177825"/>
              <a:ext cx="4601410" cy="510409"/>
            </a:xfrm>
            <a:prstGeom prst="rect">
              <a:avLst/>
            </a:prstGeom>
          </p:spPr>
          <p:txBody>
            <a:bodyPr anchor="t" rtlCol="false" tIns="0" lIns="0" bIns="0" rIns="0">
              <a:spAutoFit/>
            </a:bodyPr>
            <a:lstStyle/>
            <a:p>
              <a:pPr algn="ctr">
                <a:lnSpc>
                  <a:spcPts val="3112"/>
                </a:lnSpc>
              </a:pPr>
              <a:r>
                <a:rPr lang="en-US" sz="2394" spc="95">
                  <a:solidFill>
                    <a:srgbClr val="FFFFFF"/>
                  </a:solidFill>
                  <a:latin typeface="Open Sauce Light"/>
                </a:rPr>
                <a:t>Heroku CLI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0000"/>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000000"/>
                  </a:solidFill>
                  <a:latin typeface="Glacial Indifference Bold"/>
                </a:rPr>
                <a:t>08</a:t>
              </a:r>
            </a:p>
          </p:txBody>
        </p:sp>
        <p:sp>
          <p:nvSpPr>
            <p:cNvPr name="AutoShape 8" id="8"/>
            <p:cNvSpPr/>
            <p:nvPr/>
          </p:nvSpPr>
          <p:spPr>
            <a:xfrm rot="-5400000">
              <a:off x="194137" y="-16317"/>
              <a:ext cx="43972" cy="432247"/>
            </a:xfrm>
            <a:prstGeom prst="rect">
              <a:avLst/>
            </a:prstGeom>
            <a:solidFill>
              <a:srgbClr val="000000"/>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9404366" y="1497582"/>
            <a:ext cx="6337268" cy="7291836"/>
          </a:xfrm>
          <a:prstGeom prst="rect">
            <a:avLst/>
          </a:prstGeom>
        </p:spPr>
      </p:pic>
      <p:grpSp>
        <p:nvGrpSpPr>
          <p:cNvPr name="Group 11" id="11"/>
          <p:cNvGrpSpPr/>
          <p:nvPr/>
        </p:nvGrpSpPr>
        <p:grpSpPr>
          <a:xfrm rot="0">
            <a:off x="1513561" y="1944311"/>
            <a:ext cx="6069091" cy="7739328"/>
            <a:chOff x="0" y="0"/>
            <a:chExt cx="8092121" cy="10319105"/>
          </a:xfrm>
        </p:grpSpPr>
        <p:sp>
          <p:nvSpPr>
            <p:cNvPr name="TextBox 12" id="12"/>
            <p:cNvSpPr txBox="true"/>
            <p:nvPr/>
          </p:nvSpPr>
          <p:spPr>
            <a:xfrm rot="0">
              <a:off x="0" y="2628619"/>
              <a:ext cx="8092121" cy="2438188"/>
            </a:xfrm>
            <a:prstGeom prst="rect">
              <a:avLst/>
            </a:prstGeom>
          </p:spPr>
          <p:txBody>
            <a:bodyPr anchor="t" rtlCol="false" tIns="0" lIns="0" bIns="0" rIns="0">
              <a:spAutoFit/>
            </a:bodyPr>
            <a:lstStyle/>
            <a:p>
              <a:pPr algn="ctr">
                <a:lnSpc>
                  <a:spcPts val="7040"/>
                </a:lnSpc>
              </a:pPr>
              <a:r>
                <a:rPr lang="en-US" sz="6400">
                  <a:solidFill>
                    <a:srgbClr val="000000"/>
                  </a:solidFill>
                  <a:latin typeface="Glacial Indifference"/>
                </a:rPr>
                <a:t>Real-Time Implementation</a:t>
              </a:r>
            </a:p>
          </p:txBody>
        </p:sp>
        <p:sp>
          <p:nvSpPr>
            <p:cNvPr name="AutoShape 13" id="13"/>
            <p:cNvSpPr/>
            <p:nvPr/>
          </p:nvSpPr>
          <p:spPr>
            <a:xfrm rot="-10800000">
              <a:off x="4033361" y="0"/>
              <a:ext cx="12700" cy="1963215"/>
            </a:xfrm>
            <a:prstGeom prst="rect">
              <a:avLst/>
            </a:prstGeom>
            <a:solidFill>
              <a:srgbClr val="000000"/>
            </a:solidFill>
          </p:spPr>
        </p:sp>
        <p:sp>
          <p:nvSpPr>
            <p:cNvPr name="AutoShape 14" id="14"/>
            <p:cNvSpPr/>
            <p:nvPr/>
          </p:nvSpPr>
          <p:spPr>
            <a:xfrm rot="-10800000">
              <a:off x="4033361" y="8355889"/>
              <a:ext cx="12700" cy="1963215"/>
            </a:xfrm>
            <a:prstGeom prst="rect">
              <a:avLst/>
            </a:prstGeom>
            <a:solidFill>
              <a:srgbClr val="000000"/>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48AB"/>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09</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3865" r="0" b="0"/>
          <a:stretch>
            <a:fillRect/>
          </a:stretch>
        </p:blipFill>
        <p:spPr>
          <a:xfrm flipH="false" flipV="false" rot="0">
            <a:off x="2167779" y="2275186"/>
            <a:ext cx="13457222" cy="7277057"/>
          </a:xfrm>
          <a:prstGeom prst="rect">
            <a:avLst/>
          </a:prstGeom>
        </p:spPr>
      </p:pic>
      <p:grpSp>
        <p:nvGrpSpPr>
          <p:cNvPr name="Group 11" id="11"/>
          <p:cNvGrpSpPr/>
          <p:nvPr/>
        </p:nvGrpSpPr>
        <p:grpSpPr>
          <a:xfrm rot="0">
            <a:off x="9609142" y="663403"/>
            <a:ext cx="7230459" cy="2094029"/>
            <a:chOff x="0" y="0"/>
            <a:chExt cx="9640612" cy="2792038"/>
          </a:xfrm>
        </p:grpSpPr>
        <p:sp>
          <p:nvSpPr>
            <p:cNvPr name="TextBox 12" id="12"/>
            <p:cNvSpPr txBox="true"/>
            <p:nvPr/>
          </p:nvSpPr>
          <p:spPr>
            <a:xfrm rot="0">
              <a:off x="0" y="123825"/>
              <a:ext cx="9640612" cy="1166183"/>
            </a:xfrm>
            <a:prstGeom prst="rect">
              <a:avLst/>
            </a:prstGeom>
          </p:spPr>
          <p:txBody>
            <a:bodyPr anchor="t" rtlCol="false" tIns="0" lIns="0" bIns="0" rIns="0">
              <a:spAutoFit/>
            </a:bodyPr>
            <a:lstStyle/>
            <a:p>
              <a:pPr>
                <a:lnSpc>
                  <a:spcPts val="6470"/>
                </a:lnSpc>
              </a:pPr>
              <a:r>
                <a:rPr lang="en-US" sz="6470">
                  <a:solidFill>
                    <a:srgbClr val="FFFFFF"/>
                  </a:solidFill>
                  <a:latin typeface="Glacial Indifference"/>
                </a:rPr>
                <a:t>Landing page </a:t>
              </a:r>
            </a:p>
          </p:txBody>
        </p:sp>
        <p:sp>
          <p:nvSpPr>
            <p:cNvPr name="TextBox 13" id="13"/>
            <p:cNvSpPr txBox="true"/>
            <p:nvPr/>
          </p:nvSpPr>
          <p:spPr>
            <a:xfrm rot="0">
              <a:off x="0" y="1569241"/>
              <a:ext cx="9640612" cy="1222798"/>
            </a:xfrm>
            <a:prstGeom prst="rect">
              <a:avLst/>
            </a:prstGeom>
          </p:spPr>
          <p:txBody>
            <a:bodyPr anchor="t" rtlCol="false" tIns="0" lIns="0" bIns="0" rIns="0">
              <a:spAutoFit/>
            </a:bodyPr>
            <a:lstStyle/>
            <a:p>
              <a:pPr>
                <a:lnSpc>
                  <a:spcPts val="2495"/>
                </a:lnSpc>
              </a:pPr>
            </a:p>
            <a:p>
              <a:pPr>
                <a:lnSpc>
                  <a:spcPts val="2495"/>
                </a:lnSpc>
              </a:pPr>
            </a:p>
            <a:p>
              <a:pPr>
                <a:lnSpc>
                  <a:spcPts val="2495"/>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48AB"/>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09</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3271" r="0" b="0"/>
          <a:stretch>
            <a:fillRect/>
          </a:stretch>
        </p:blipFill>
        <p:spPr>
          <a:xfrm flipH="false" flipV="false" rot="0">
            <a:off x="1920168" y="2230166"/>
            <a:ext cx="13457222" cy="7322077"/>
          </a:xfrm>
          <a:prstGeom prst="rect">
            <a:avLst/>
          </a:prstGeom>
        </p:spPr>
      </p:pic>
      <p:grpSp>
        <p:nvGrpSpPr>
          <p:cNvPr name="Group 11" id="11"/>
          <p:cNvGrpSpPr/>
          <p:nvPr/>
        </p:nvGrpSpPr>
        <p:grpSpPr>
          <a:xfrm rot="0">
            <a:off x="9609142" y="663403"/>
            <a:ext cx="7230459" cy="2094029"/>
            <a:chOff x="0" y="0"/>
            <a:chExt cx="9640612" cy="2792038"/>
          </a:xfrm>
        </p:grpSpPr>
        <p:sp>
          <p:nvSpPr>
            <p:cNvPr name="TextBox 12" id="12"/>
            <p:cNvSpPr txBox="true"/>
            <p:nvPr/>
          </p:nvSpPr>
          <p:spPr>
            <a:xfrm rot="0">
              <a:off x="0" y="123825"/>
              <a:ext cx="9640612" cy="1166183"/>
            </a:xfrm>
            <a:prstGeom prst="rect">
              <a:avLst/>
            </a:prstGeom>
          </p:spPr>
          <p:txBody>
            <a:bodyPr anchor="t" rtlCol="false" tIns="0" lIns="0" bIns="0" rIns="0">
              <a:spAutoFit/>
            </a:bodyPr>
            <a:lstStyle/>
            <a:p>
              <a:pPr>
                <a:lnSpc>
                  <a:spcPts val="6470"/>
                </a:lnSpc>
              </a:pPr>
              <a:r>
                <a:rPr lang="en-US" sz="6470">
                  <a:solidFill>
                    <a:srgbClr val="FFFFFF"/>
                  </a:solidFill>
                  <a:latin typeface="Glacial Indifference"/>
                </a:rPr>
                <a:t>Creating a profile</a:t>
              </a:r>
            </a:p>
          </p:txBody>
        </p:sp>
        <p:sp>
          <p:nvSpPr>
            <p:cNvPr name="TextBox 13" id="13"/>
            <p:cNvSpPr txBox="true"/>
            <p:nvPr/>
          </p:nvSpPr>
          <p:spPr>
            <a:xfrm rot="0">
              <a:off x="0" y="1569241"/>
              <a:ext cx="9640612" cy="1222798"/>
            </a:xfrm>
            <a:prstGeom prst="rect">
              <a:avLst/>
            </a:prstGeom>
          </p:spPr>
          <p:txBody>
            <a:bodyPr anchor="t" rtlCol="false" tIns="0" lIns="0" bIns="0" rIns="0">
              <a:spAutoFit/>
            </a:bodyPr>
            <a:lstStyle/>
            <a:p>
              <a:pPr>
                <a:lnSpc>
                  <a:spcPts val="2495"/>
                </a:lnSpc>
              </a:pPr>
            </a:p>
            <a:p>
              <a:pPr>
                <a:lnSpc>
                  <a:spcPts val="2495"/>
                </a:lnSpc>
              </a:pPr>
            </a:p>
            <a:p>
              <a:pPr>
                <a:lnSpc>
                  <a:spcPts val="2495"/>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48AB"/>
        </a:solidFill>
      </p:bgPr>
    </p:bg>
    <p:spTree>
      <p:nvGrpSpPr>
        <p:cNvPr id="1" name=""/>
        <p:cNvGrpSpPr/>
        <p:nvPr/>
      </p:nvGrpSpPr>
      <p:grpSpPr>
        <a:xfrm>
          <a:off x="0" y="0"/>
          <a:ext cx="0" cy="0"/>
          <a:chOff x="0" y="0"/>
          <a:chExt cx="0" cy="0"/>
        </a:xfrm>
      </p:grpSpPr>
      <p:grpSp>
        <p:nvGrpSpPr>
          <p:cNvPr name="Group 2" id="2"/>
          <p:cNvGrpSpPr/>
          <p:nvPr/>
        </p:nvGrpSpPr>
        <p:grpSpPr>
          <a:xfrm rot="0">
            <a:off x="17499545" y="535253"/>
            <a:ext cx="493447" cy="493447"/>
            <a:chOff x="0" y="0"/>
            <a:chExt cx="657929" cy="657929"/>
          </a:xfrm>
        </p:grpSpPr>
        <p:grpSp>
          <p:nvGrpSpPr>
            <p:cNvPr name="Group 3" id="3"/>
            <p:cNvGrpSpPr>
              <a:grpSpLocks noChangeAspect="true"/>
            </p:cNvGrpSpPr>
            <p:nvPr/>
          </p:nvGrpSpPr>
          <p:grpSpPr>
            <a:xfrm rot="0">
              <a:off x="0" y="0"/>
              <a:ext cx="657929" cy="657929"/>
              <a:chOff x="0" y="0"/>
              <a:chExt cx="6355080" cy="6355080"/>
            </a:xfrm>
          </p:grpSpPr>
          <p:sp>
            <p:nvSpPr>
              <p:cNvPr name="Freeform 4" id="4"/>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name="Picture 5" id="5"/>
            <p:cNvPicPr>
              <a:picLocks noChangeAspect="true"/>
            </p:cNvPicPr>
            <p:nvPr/>
          </p:nvPicPr>
          <p:blipFill>
            <a:blip r:embed="rId2"/>
            <a:srcRect l="0" t="0" r="0" b="0"/>
            <a:stretch>
              <a:fillRect/>
            </a:stretch>
          </p:blipFill>
          <p:spPr>
            <a:xfrm flipH="false" flipV="false" rot="5400000">
              <a:off x="109655" y="109655"/>
              <a:ext cx="438619" cy="438619"/>
            </a:xfrm>
            <a:prstGeom prst="rect">
              <a:avLst/>
            </a:prstGeom>
          </p:spPr>
        </p:pic>
      </p:grpSp>
      <p:grpSp>
        <p:nvGrpSpPr>
          <p:cNvPr name="Group 6" id="6"/>
          <p:cNvGrpSpPr/>
          <p:nvPr/>
        </p:nvGrpSpPr>
        <p:grpSpPr>
          <a:xfrm rot="0">
            <a:off x="17144897" y="4848912"/>
            <a:ext cx="749555" cy="294588"/>
            <a:chOff x="0" y="0"/>
            <a:chExt cx="999406" cy="392784"/>
          </a:xfrm>
        </p:grpSpPr>
        <p:sp>
          <p:nvSpPr>
            <p:cNvPr name="TextBox 7" id="7"/>
            <p:cNvSpPr txBox="true"/>
            <p:nvPr/>
          </p:nvSpPr>
          <p:spPr>
            <a:xfrm rot="0">
              <a:off x="394147" y="-19050"/>
              <a:ext cx="605260" cy="411834"/>
            </a:xfrm>
            <a:prstGeom prst="rect">
              <a:avLst/>
            </a:prstGeom>
          </p:spPr>
          <p:txBody>
            <a:bodyPr anchor="t" rtlCol="false" tIns="0" lIns="0" bIns="0" rIns="0">
              <a:spAutoFit/>
            </a:bodyPr>
            <a:lstStyle/>
            <a:p>
              <a:pPr algn="r">
                <a:lnSpc>
                  <a:spcPts val="2400"/>
                </a:lnSpc>
              </a:pPr>
              <a:r>
                <a:rPr lang="en-US" sz="2000" spc="200">
                  <a:solidFill>
                    <a:srgbClr val="FFFFFF"/>
                  </a:solidFill>
                  <a:latin typeface="Glacial Indifference Bold"/>
                </a:rPr>
                <a:t>09</a:t>
              </a:r>
            </a:p>
          </p:txBody>
        </p:sp>
        <p:sp>
          <p:nvSpPr>
            <p:cNvPr name="AutoShape 8" id="8"/>
            <p:cNvSpPr/>
            <p:nvPr/>
          </p:nvSpPr>
          <p:spPr>
            <a:xfrm rot="-5400000">
              <a:off x="194137" y="-16317"/>
              <a:ext cx="43972" cy="432247"/>
            </a:xfrm>
            <a:prstGeom prst="rect">
              <a:avLst/>
            </a:prstGeom>
            <a:solidFill>
              <a:srgbClr val="FFFFFF"/>
            </a:solidFill>
          </p:spPr>
        </p:sp>
      </p:grpSp>
      <p:pic>
        <p:nvPicPr>
          <p:cNvPr name="Picture 9" id="9"/>
          <p:cNvPicPr>
            <a:picLocks noChangeAspect="true"/>
          </p:cNvPicPr>
          <p:nvPr/>
        </p:nvPicPr>
        <p:blipFill>
          <a:blip r:embed="rId3"/>
          <a:srcRect l="0" t="0" r="0" b="0"/>
          <a:stretch>
            <a:fillRect/>
          </a:stretch>
        </p:blipFill>
        <p:spPr>
          <a:xfrm flipH="false" flipV="false" rot="0">
            <a:off x="17499545" y="9552243"/>
            <a:ext cx="394907" cy="262793"/>
          </a:xfrm>
          <a:prstGeom prst="rect">
            <a:avLst/>
          </a:prstGeom>
        </p:spPr>
      </p:pic>
      <p:pic>
        <p:nvPicPr>
          <p:cNvPr name="Picture 10" id="10"/>
          <p:cNvPicPr>
            <a:picLocks noChangeAspect="true"/>
          </p:cNvPicPr>
          <p:nvPr/>
        </p:nvPicPr>
        <p:blipFill>
          <a:blip r:embed="rId4"/>
          <a:srcRect l="0" t="3568" r="0" b="0"/>
          <a:stretch>
            <a:fillRect/>
          </a:stretch>
        </p:blipFill>
        <p:spPr>
          <a:xfrm flipH="false" flipV="false" rot="0">
            <a:off x="1627538" y="2252676"/>
            <a:ext cx="13457222" cy="7299567"/>
          </a:xfrm>
          <a:prstGeom prst="rect">
            <a:avLst/>
          </a:prstGeom>
        </p:spPr>
      </p:pic>
      <p:grpSp>
        <p:nvGrpSpPr>
          <p:cNvPr name="Group 11" id="11"/>
          <p:cNvGrpSpPr/>
          <p:nvPr/>
        </p:nvGrpSpPr>
        <p:grpSpPr>
          <a:xfrm rot="0">
            <a:off x="9609142" y="261829"/>
            <a:ext cx="7230459" cy="2897176"/>
            <a:chOff x="0" y="0"/>
            <a:chExt cx="9640612" cy="3862901"/>
          </a:xfrm>
        </p:grpSpPr>
        <p:sp>
          <p:nvSpPr>
            <p:cNvPr name="TextBox 12" id="12"/>
            <p:cNvSpPr txBox="true"/>
            <p:nvPr/>
          </p:nvSpPr>
          <p:spPr>
            <a:xfrm rot="0">
              <a:off x="0" y="123825"/>
              <a:ext cx="9640612" cy="2237046"/>
            </a:xfrm>
            <a:prstGeom prst="rect">
              <a:avLst/>
            </a:prstGeom>
          </p:spPr>
          <p:txBody>
            <a:bodyPr anchor="t" rtlCol="false" tIns="0" lIns="0" bIns="0" rIns="0">
              <a:spAutoFit/>
            </a:bodyPr>
            <a:lstStyle/>
            <a:p>
              <a:pPr>
                <a:lnSpc>
                  <a:spcPts val="6470"/>
                </a:lnSpc>
              </a:pPr>
              <a:r>
                <a:rPr lang="en-US" sz="6470">
                  <a:solidFill>
                    <a:srgbClr val="FFFFFF"/>
                  </a:solidFill>
                  <a:latin typeface="Glacial Indifference"/>
                </a:rPr>
                <a:t>Your Own Dashboard</a:t>
              </a:r>
            </a:p>
          </p:txBody>
        </p:sp>
        <p:sp>
          <p:nvSpPr>
            <p:cNvPr name="TextBox 13" id="13"/>
            <p:cNvSpPr txBox="true"/>
            <p:nvPr/>
          </p:nvSpPr>
          <p:spPr>
            <a:xfrm rot="0">
              <a:off x="0" y="2640104"/>
              <a:ext cx="9640612" cy="1222798"/>
            </a:xfrm>
            <a:prstGeom prst="rect">
              <a:avLst/>
            </a:prstGeom>
          </p:spPr>
          <p:txBody>
            <a:bodyPr anchor="t" rtlCol="false" tIns="0" lIns="0" bIns="0" rIns="0">
              <a:spAutoFit/>
            </a:bodyPr>
            <a:lstStyle/>
            <a:p>
              <a:pPr>
                <a:lnSpc>
                  <a:spcPts val="2495"/>
                </a:lnSpc>
              </a:pPr>
            </a:p>
            <a:p>
              <a:pPr>
                <a:lnSpc>
                  <a:spcPts val="2495"/>
                </a:lnSpc>
              </a:pPr>
            </a:p>
            <a:p>
              <a:pPr>
                <a:lnSpc>
                  <a:spcPts val="2495"/>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DAEOaoO8vuw</dc:identifier>
  <dcterms:modified xsi:type="dcterms:W3CDTF">2011-08-01T06:04:30Z</dcterms:modified>
  <cp:revision>1</cp:revision>
  <dc:title>DevConnector</dc:title>
</cp:coreProperties>
</file>